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04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8043E2-65F7-4880-B514-D0E3FE522999}">
  <a:tblStyle styleId="{568043E2-65F7-4880-B514-D0E3FE5229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60d5c0f6c_0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1b60d5c0f6c_0_24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a7ffda4d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1a7ffda4d6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60d5c0f6c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b60d5c0f6c_0_23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7ac2a4912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17ac2a4912_0_8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7ac2a4912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17ac2a4912_0_2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7ac2a4912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17ac2a4912_0_5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b91b8e8d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1b91b8e8d6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7ac2a4912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17ac2a4912_0_4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7ac2a4912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217ac2a4912_0_5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60d5c0f6c_0_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b60d5c0f6c_0_35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a089a856d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1ba089a856d_0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942b2db5d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1942b2db5d_0_1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a089a856d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ba089a856d_0_6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f6a1985d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bf6a1985d0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098f37e5f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8098f37e5f_0_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098f37e5f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8098f37e5f_0_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098f37e5f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8098f37e5f_0_4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a7ece700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1a7ece7007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098f37e5f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8098f37e5f_0_7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098f37e5f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8098f37e5f_0_4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098f37e5f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8098f37e5f_0_10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a089a856d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1ba089a856d_0_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bf6a1985d0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bf6a1985d0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a7ece7007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1a7ece7007_0_1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f73630be8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1bf73630be8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f73630be8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bf73630be8_0_4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1a7ece7007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1a7ece7007_0_2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a089a856d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1ba089a856d_0_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ba089a856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ba089a856d_0_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7ac2a4912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217ac2a4912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ba089a85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ba089a856d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60d5c0f6c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b60d5c0f6c_0_2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7ac2a4912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17ac2a4912_0_7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mailto:info@tknika.eus"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Izenburua">
  <p:cSld name="0-Izenburua">
    <p:spTree>
      <p:nvGrpSpPr>
        <p:cNvPr id="15" name="Shape 15"/>
        <p:cNvGrpSpPr/>
        <p:nvPr/>
      </p:nvGrpSpPr>
      <p:grpSpPr>
        <a:xfrm>
          <a:off x="0" y="0"/>
          <a:ext cx="0" cy="0"/>
          <a:chOff x="0" y="0"/>
          <a:chExt cx="0" cy="0"/>
        </a:xfrm>
      </p:grpSpPr>
      <p:sp>
        <p:nvSpPr>
          <p:cNvPr id="16" name="Google Shape;16;p2"/>
          <p:cNvSpPr txBox="1"/>
          <p:nvPr>
            <p:ph type="ctrTitle"/>
          </p:nvPr>
        </p:nvSpPr>
        <p:spPr>
          <a:xfrm>
            <a:off x="2618979" y="1868344"/>
            <a:ext cx="6765101" cy="216024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5000"/>
              <a:buFont typeface="Source Sans Pro"/>
              <a:buNone/>
              <a:defRPr b="1" sz="5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828561" y="5042534"/>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cxnSp>
        <p:nvCxnSpPr>
          <p:cNvPr id="21" name="Google Shape;21;p2"/>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pic>
        <p:nvPicPr>
          <p:cNvPr id="22" name="Google Shape;22;p2"/>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_unevoc.png" id="23" name="Google Shape;23;p2"/>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ndizea">
  <p:cSld name="1-Indizea">
    <p:spTree>
      <p:nvGrpSpPr>
        <p:cNvPr id="24" name="Shape 24"/>
        <p:cNvGrpSpPr/>
        <p:nvPr/>
      </p:nvGrpSpPr>
      <p:grpSpPr>
        <a:xfrm>
          <a:off x="0" y="0"/>
          <a:ext cx="0" cy="0"/>
          <a:chOff x="0" y="0"/>
          <a:chExt cx="0" cy="0"/>
        </a:xfrm>
      </p:grpSpPr>
      <p:sp>
        <p:nvSpPr>
          <p:cNvPr id="25" name="Google Shape;25;p3"/>
          <p:cNvSpPr txBox="1"/>
          <p:nvPr>
            <p:ph type="title"/>
          </p:nvPr>
        </p:nvSpPr>
        <p:spPr>
          <a:xfrm>
            <a:off x="478582" y="1124744"/>
            <a:ext cx="11161240" cy="86409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9" name="Google Shape;29;p3"/>
          <p:cNvSpPr txBox="1"/>
          <p:nvPr>
            <p:ph idx="1" type="body"/>
          </p:nvPr>
        </p:nvSpPr>
        <p:spPr>
          <a:xfrm>
            <a:off x="4295006" y="1988840"/>
            <a:ext cx="3600400" cy="3528392"/>
          </a:xfrm>
          <a:prstGeom prst="rect">
            <a:avLst/>
          </a:prstGeom>
          <a:noFill/>
          <a:ln>
            <a:noFill/>
          </a:ln>
        </p:spPr>
        <p:txBody>
          <a:bodyPr anchorCtr="0" anchor="t" bIns="45700" lIns="91425" spcFirstLastPara="1" rIns="91425" wrap="square" tIns="45700">
            <a:normAutofit/>
          </a:bodyPr>
          <a:lstStyle>
            <a:lvl1pPr indent="-228600" lvl="0" marL="457200" algn="just">
              <a:spcBef>
                <a:spcPts val="0"/>
              </a:spcBef>
              <a:spcAft>
                <a:spcPts val="0"/>
              </a:spcAft>
              <a:buClr>
                <a:schemeClr val="dk1"/>
              </a:buClr>
              <a:buSzPts val="1900"/>
              <a:buNone/>
              <a:defRPr sz="1900">
                <a:latin typeface="Source Sans Pro"/>
                <a:ea typeface="Source Sans Pro"/>
                <a:cs typeface="Source Sans Pro"/>
                <a:sym typeface="Source Sans Pro"/>
              </a:defRPr>
            </a:lvl1pPr>
            <a:lvl2pPr indent="-349250" lvl="1" marL="914400" algn="l">
              <a:spcBef>
                <a:spcPts val="380"/>
              </a:spcBef>
              <a:spcAft>
                <a:spcPts val="0"/>
              </a:spcAft>
              <a:buClr>
                <a:schemeClr val="dk1"/>
              </a:buClr>
              <a:buSzPts val="1900"/>
              <a:buChar char="–"/>
              <a:defRPr sz="1900">
                <a:latin typeface="Source Sans Pro"/>
                <a:ea typeface="Source Sans Pro"/>
                <a:cs typeface="Source Sans Pro"/>
                <a:sym typeface="Source Sans Pro"/>
              </a:defRPr>
            </a:lvl2pPr>
            <a:lvl3pPr indent="-349250" lvl="2" marL="1371600" algn="l">
              <a:spcBef>
                <a:spcPts val="380"/>
              </a:spcBef>
              <a:spcAft>
                <a:spcPts val="0"/>
              </a:spcAft>
              <a:buClr>
                <a:schemeClr val="dk1"/>
              </a:buClr>
              <a:buSzPts val="1900"/>
              <a:buChar char="•"/>
              <a:defRPr sz="1900">
                <a:latin typeface="Source Sans Pro"/>
                <a:ea typeface="Source Sans Pro"/>
                <a:cs typeface="Source Sans Pro"/>
                <a:sym typeface="Source Sans Pro"/>
              </a:defRPr>
            </a:lvl3pPr>
            <a:lvl4pPr indent="-349250" lvl="3" marL="1828800" algn="l">
              <a:spcBef>
                <a:spcPts val="380"/>
              </a:spcBef>
              <a:spcAft>
                <a:spcPts val="0"/>
              </a:spcAft>
              <a:buClr>
                <a:schemeClr val="dk1"/>
              </a:buClr>
              <a:buSzPts val="1900"/>
              <a:buChar char="–"/>
              <a:defRPr sz="1900">
                <a:latin typeface="Source Sans Pro"/>
                <a:ea typeface="Source Sans Pro"/>
                <a:cs typeface="Source Sans Pro"/>
                <a:sym typeface="Source Sans Pro"/>
              </a:defRPr>
            </a:lvl4pPr>
            <a:lvl5pPr indent="-349250" lvl="4" marL="2286000" algn="l">
              <a:spcBef>
                <a:spcPts val="380"/>
              </a:spcBef>
              <a:spcAft>
                <a:spcPts val="0"/>
              </a:spcAft>
              <a:buClr>
                <a:schemeClr val="dk1"/>
              </a:buClr>
              <a:buSzPts val="1900"/>
              <a:buChar char="»"/>
              <a:defRPr sz="19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0" name="Google Shape;30;p3"/>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pic>
        <p:nvPicPr>
          <p:cNvPr descr="G:\Mi unidad\ana\Tknika\LOGOs TKNIKA\header_ppt.png" id="31" name="Google Shape;31;p3"/>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tituluarekin">
  <p:cSld name="2-Atala tituluarekin">
    <p:spTree>
      <p:nvGrpSpPr>
        <p:cNvPr id="32" name="Shape 32"/>
        <p:cNvGrpSpPr/>
        <p:nvPr/>
      </p:nvGrpSpPr>
      <p:grpSpPr>
        <a:xfrm>
          <a:off x="0" y="0"/>
          <a:ext cx="0" cy="0"/>
          <a:chOff x="0" y="0"/>
          <a:chExt cx="0" cy="0"/>
        </a:xfrm>
      </p:grpSpPr>
      <p:sp>
        <p:nvSpPr>
          <p:cNvPr id="33" name="Google Shape;33;p4"/>
          <p:cNvSpPr txBox="1"/>
          <p:nvPr>
            <p:ph type="title"/>
          </p:nvPr>
        </p:nvSpPr>
        <p:spPr>
          <a:xfrm>
            <a:off x="609521" y="764704"/>
            <a:ext cx="10971372" cy="57606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Source Sans Pro"/>
              <a:buNone/>
              <a:defRPr b="1" sz="40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7" name="Google Shape;37;p4"/>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38" name="Google Shape;38;p4"/>
          <p:cNvSpPr txBox="1"/>
          <p:nvPr>
            <p:ph idx="1" type="body"/>
          </p:nvPr>
        </p:nvSpPr>
        <p:spPr>
          <a:xfrm>
            <a:off x="622598" y="2204864"/>
            <a:ext cx="7200800" cy="3816424"/>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4"/>
          <p:cNvSpPr txBox="1"/>
          <p:nvPr>
            <p:ph idx="2" type="body"/>
          </p:nvPr>
        </p:nvSpPr>
        <p:spPr>
          <a:xfrm>
            <a:off x="622598" y="1340768"/>
            <a:ext cx="10945215" cy="432519"/>
          </a:xfrm>
          <a:prstGeom prst="rect">
            <a:avLst/>
          </a:prstGeom>
          <a:noFill/>
          <a:ln>
            <a:noFill/>
          </a:ln>
        </p:spPr>
        <p:txBody>
          <a:bodyPr anchorCtr="0" anchor="t" bIns="45700" lIns="91425" spcFirstLastPara="1" rIns="91425" wrap="square" tIns="45700">
            <a:noAutofit/>
          </a:bodyPr>
          <a:lstStyle>
            <a:lvl1pPr indent="-228600" lvl="0" marL="457200" algn="ctr">
              <a:spcBef>
                <a:spcPts val="600"/>
              </a:spcBef>
              <a:spcAft>
                <a:spcPts val="0"/>
              </a:spcAft>
              <a:buClr>
                <a:srgbClr val="CEDA2E"/>
              </a:buClr>
              <a:buSzPts val="3000"/>
              <a:buNone/>
              <a:defRPr sz="3000">
                <a:solidFill>
                  <a:srgbClr val="CEDA2E"/>
                </a:solidFill>
                <a:latin typeface="Source Sans Pro"/>
                <a:ea typeface="Source Sans Pro"/>
                <a:cs typeface="Source Sans Pro"/>
                <a:sym typeface="Source Sans Pro"/>
              </a:defRPr>
            </a:lvl1pPr>
            <a:lvl2pPr indent="-419100" lvl="1" marL="914400" algn="l">
              <a:spcBef>
                <a:spcPts val="600"/>
              </a:spcBef>
              <a:spcAft>
                <a:spcPts val="0"/>
              </a:spcAft>
              <a:buClr>
                <a:schemeClr val="dk1"/>
              </a:buClr>
              <a:buSzPts val="3000"/>
              <a:buChar char="–"/>
              <a:defRPr sz="3000">
                <a:latin typeface="Source Sans Pro"/>
                <a:ea typeface="Source Sans Pro"/>
                <a:cs typeface="Source Sans Pro"/>
                <a:sym typeface="Source Sans Pro"/>
              </a:defRPr>
            </a:lvl2pPr>
            <a:lvl3pPr indent="-419100" lvl="2" marL="1371600" algn="l">
              <a:spcBef>
                <a:spcPts val="600"/>
              </a:spcBef>
              <a:spcAft>
                <a:spcPts val="0"/>
              </a:spcAft>
              <a:buClr>
                <a:schemeClr val="dk1"/>
              </a:buClr>
              <a:buSzPts val="3000"/>
              <a:buChar char="•"/>
              <a:defRPr sz="3000">
                <a:latin typeface="Source Sans Pro"/>
                <a:ea typeface="Source Sans Pro"/>
                <a:cs typeface="Source Sans Pro"/>
                <a:sym typeface="Source Sans Pro"/>
              </a:defRPr>
            </a:lvl3pPr>
            <a:lvl4pPr indent="-419100" lvl="3" marL="1828800" algn="l">
              <a:spcBef>
                <a:spcPts val="600"/>
              </a:spcBef>
              <a:spcAft>
                <a:spcPts val="0"/>
              </a:spcAft>
              <a:buClr>
                <a:schemeClr val="dk1"/>
              </a:buClr>
              <a:buSzPts val="3000"/>
              <a:buChar char="–"/>
              <a:defRPr sz="3000">
                <a:latin typeface="Source Sans Pro"/>
                <a:ea typeface="Source Sans Pro"/>
                <a:cs typeface="Source Sans Pro"/>
                <a:sym typeface="Source Sans Pro"/>
              </a:defRPr>
            </a:lvl4pPr>
            <a:lvl5pPr indent="-419100" lvl="4" marL="2286000" algn="l">
              <a:spcBef>
                <a:spcPts val="600"/>
              </a:spcBef>
              <a:spcAft>
                <a:spcPts val="0"/>
              </a:spcAft>
              <a:buClr>
                <a:schemeClr val="dk1"/>
              </a:buClr>
              <a:buSzPts val="3000"/>
              <a:buChar char="»"/>
              <a:defRPr sz="30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p:nvPr>
            <p:ph idx="3" type="pic"/>
          </p:nvPr>
        </p:nvSpPr>
        <p:spPr>
          <a:xfrm>
            <a:off x="8039100" y="2205038"/>
            <a:ext cx="3529013" cy="3816350"/>
          </a:xfrm>
          <a:prstGeom prst="rect">
            <a:avLst/>
          </a:prstGeom>
          <a:noFill/>
          <a:ln>
            <a:noFill/>
          </a:ln>
        </p:spPr>
      </p:sp>
      <p:pic>
        <p:nvPicPr>
          <p:cNvPr descr="G:\Mi unidad\ana\Tknika\LOGOs TKNIKA\header_ppt.png" id="41" name="Google Shape;41;p4"/>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maiera">
  <p:cSld name="3-Amaiera">
    <p:spTree>
      <p:nvGrpSpPr>
        <p:cNvPr id="42" name="Shape 42"/>
        <p:cNvGrpSpPr/>
        <p:nvPr/>
      </p:nvGrpSpPr>
      <p:grpSpPr>
        <a:xfrm>
          <a:off x="0" y="0"/>
          <a:ext cx="0" cy="0"/>
          <a:chOff x="0" y="0"/>
          <a:chExt cx="0" cy="0"/>
        </a:xfrm>
      </p:grpSpPr>
      <p:sp>
        <p:nvSpPr>
          <p:cNvPr id="43" name="Google Shape;43;p5"/>
          <p:cNvSpPr txBox="1"/>
          <p:nvPr>
            <p:ph type="title"/>
          </p:nvPr>
        </p:nvSpPr>
        <p:spPr>
          <a:xfrm>
            <a:off x="609521" y="1288131"/>
            <a:ext cx="10971372"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400"/>
              <a:buFont typeface="Source Sans Pro"/>
              <a:buNone/>
              <a:defRPr b="1" sz="24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47" name="Google Shape;47;p5"/>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48" name="Google Shape;48;p5"/>
          <p:cNvSpPr txBox="1"/>
          <p:nvPr>
            <p:ph idx="1" type="subTitle"/>
          </p:nvPr>
        </p:nvSpPr>
        <p:spPr>
          <a:xfrm>
            <a:off x="1828561" y="5038328"/>
            <a:ext cx="8533289" cy="334888"/>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Clr>
                <a:schemeClr val="dk1"/>
              </a:buClr>
              <a:buSzPts val="2000"/>
              <a:buNone/>
              <a:defRPr sz="2000">
                <a:solidFill>
                  <a:schemeClr val="dk1"/>
                </a:solidFill>
                <a:latin typeface="Source Sans Pro"/>
                <a:ea typeface="Source Sans Pro"/>
                <a:cs typeface="Source Sans Pro"/>
                <a:sym typeface="Source Sans Pro"/>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49" name="Google Shape;49;p5"/>
          <p:cNvCxnSpPr/>
          <p:nvPr/>
        </p:nvCxnSpPr>
        <p:spPr>
          <a:xfrm>
            <a:off x="622598" y="5373216"/>
            <a:ext cx="10945216" cy="0"/>
          </a:xfrm>
          <a:prstGeom prst="straightConnector1">
            <a:avLst/>
          </a:prstGeom>
          <a:noFill/>
          <a:ln cap="flat" cmpd="sng" w="9525">
            <a:solidFill>
              <a:schemeClr val="dk1"/>
            </a:solidFill>
            <a:prstDash val="solid"/>
            <a:round/>
            <a:headEnd len="sm" w="sm" type="none"/>
            <a:tailEnd len="sm" w="sm" type="none"/>
          </a:ln>
        </p:spPr>
      </p:cxnSp>
      <p:sp>
        <p:nvSpPr>
          <p:cNvPr id="50" name="Google Shape;50;p5"/>
          <p:cNvSpPr txBox="1"/>
          <p:nvPr/>
        </p:nvSpPr>
        <p:spPr>
          <a:xfrm>
            <a:off x="635542" y="2852936"/>
            <a:ext cx="1093227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Zamalbide Auzoa z/g - 20100 Errenteria (Gipuzkoa)</a:t>
            </a:r>
            <a:endParaRPr/>
          </a:p>
          <a:p>
            <a:pPr indent="0" lvl="0" marL="0" marR="0" rtl="0" algn="ctr">
              <a:spcBef>
                <a:spcPts val="0"/>
              </a:spcBef>
              <a:spcAft>
                <a:spcPts val="0"/>
              </a:spcAft>
              <a:buNone/>
            </a:pPr>
            <a:r>
              <a:rPr b="0" i="0" lang="es-ES" sz="1800" u="none" cap="none" strike="noStrike">
                <a:solidFill>
                  <a:schemeClr val="dk1"/>
                </a:solidFill>
                <a:latin typeface="Source Sans Pro"/>
                <a:ea typeface="Source Sans Pro"/>
                <a:cs typeface="Source Sans Pro"/>
                <a:sym typeface="Source Sans Pro"/>
              </a:rPr>
              <a:t>T. (+34) 943 082 900 </a:t>
            </a:r>
            <a:endParaRPr/>
          </a:p>
          <a:p>
            <a:pPr indent="0" lvl="0" marL="0" marR="0" rtl="0" algn="ctr">
              <a:spcBef>
                <a:spcPts val="0"/>
              </a:spcBef>
              <a:spcAft>
                <a:spcPts val="0"/>
              </a:spcAft>
              <a:buNone/>
            </a:pPr>
            <a:r>
              <a:rPr b="0" i="0" lang="es-ES" sz="1800" u="sng" cap="none" strike="noStrike">
                <a:solidFill>
                  <a:schemeClr val="dk1"/>
                </a:solidFill>
                <a:latin typeface="Source Sans Pro"/>
                <a:ea typeface="Source Sans Pro"/>
                <a:cs typeface="Source Sans Pro"/>
                <a:sym typeface="Source Sans Pro"/>
                <a:hlinkClick r:id="rId3">
                  <a:extLst>
                    <a:ext uri="{A12FA001-AC4F-418D-AE19-62706E023703}">
                      <ahyp:hlinkClr val="tx"/>
                    </a:ext>
                  </a:extLst>
                </a:hlinkClick>
              </a:rPr>
              <a:t>info@tknika.eus</a:t>
            </a:r>
            <a:endParaRPr b="0" i="0" sz="1800" u="none" cap="none" strike="noStrike">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b="1" i="0" lang="es-ES" sz="1800" u="none" cap="none" strike="noStrike">
                <a:solidFill>
                  <a:schemeClr val="dk1"/>
                </a:solidFill>
                <a:latin typeface="Source Sans Pro"/>
                <a:ea typeface="Source Sans Pro"/>
                <a:cs typeface="Source Sans Pro"/>
                <a:sym typeface="Source Sans Pro"/>
              </a:rPr>
              <a:t> www.tknika.eus</a:t>
            </a:r>
            <a:endParaRPr/>
          </a:p>
        </p:txBody>
      </p:sp>
      <p:pic>
        <p:nvPicPr>
          <p:cNvPr descr="G:\Mi unidad\ana\Tknika\LOGOs TKNIKA\header_ppt_unevoc.png" id="51" name="Google Shape;51;p5"/>
          <p:cNvPicPr preferRelativeResize="0"/>
          <p:nvPr/>
        </p:nvPicPr>
        <p:blipFill rotWithShape="1">
          <a:blip r:embed="rId4">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tala">
  <p:cSld name="2-Atala">
    <p:spTree>
      <p:nvGrpSpPr>
        <p:cNvPr id="52" name="Shape 52"/>
        <p:cNvGrpSpPr/>
        <p:nvPr/>
      </p:nvGrpSpPr>
      <p:grpSpPr>
        <a:xfrm>
          <a:off x="0" y="0"/>
          <a:ext cx="0" cy="0"/>
          <a:chOff x="0" y="0"/>
          <a:chExt cx="0" cy="0"/>
        </a:xfrm>
      </p:grpSpPr>
      <p:sp>
        <p:nvSpPr>
          <p:cNvPr id="53" name="Google Shape;53;p6"/>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56" name="Google Shape;56;p6"/>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57" name="Google Shape;57;p6"/>
          <p:cNvSpPr txBox="1"/>
          <p:nvPr>
            <p:ph idx="1" type="body"/>
          </p:nvPr>
        </p:nvSpPr>
        <p:spPr>
          <a:xfrm>
            <a:off x="622598" y="1192033"/>
            <a:ext cx="7200800" cy="4829255"/>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Clr>
                <a:schemeClr val="dk1"/>
              </a:buClr>
              <a:buSzPts val="1600"/>
              <a:buNone/>
              <a:defRPr sz="1600">
                <a:latin typeface="Source Sans Pro"/>
                <a:ea typeface="Source Sans Pro"/>
                <a:cs typeface="Source Sans Pro"/>
                <a:sym typeface="Source Sans Pro"/>
              </a:defRPr>
            </a:lvl1pPr>
            <a:lvl2pPr indent="-228600" lvl="1" marL="914400" algn="l">
              <a:spcBef>
                <a:spcPts val="0"/>
              </a:spcBef>
              <a:spcAft>
                <a:spcPts val="0"/>
              </a:spcAft>
              <a:buClr>
                <a:schemeClr val="dk1"/>
              </a:buClr>
              <a:buSzPts val="2400"/>
              <a:buNone/>
              <a:defRPr sz="2400">
                <a:latin typeface="Source Sans Pro"/>
                <a:ea typeface="Source Sans Pro"/>
                <a:cs typeface="Source Sans Pro"/>
                <a:sym typeface="Source Sans Pro"/>
              </a:defRPr>
            </a:lvl2pPr>
            <a:lvl3pPr indent="-228600" lvl="2" marL="1371600" algn="l">
              <a:spcBef>
                <a:spcPts val="0"/>
              </a:spcBef>
              <a:spcAft>
                <a:spcPts val="0"/>
              </a:spcAft>
              <a:buClr>
                <a:schemeClr val="dk1"/>
              </a:buClr>
              <a:buSzPts val="2400"/>
              <a:buNone/>
              <a:defRPr sz="2400">
                <a:latin typeface="Source Sans Pro"/>
                <a:ea typeface="Source Sans Pro"/>
                <a:cs typeface="Source Sans Pro"/>
                <a:sym typeface="Source Sans Pro"/>
              </a:defRPr>
            </a:lvl3pPr>
            <a:lvl4pPr indent="-228600" lvl="3" marL="1828800" algn="l">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algn="l">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6"/>
          <p:cNvSpPr/>
          <p:nvPr>
            <p:ph idx="2" type="pic"/>
          </p:nvPr>
        </p:nvSpPr>
        <p:spPr>
          <a:xfrm>
            <a:off x="8039100" y="1192033"/>
            <a:ext cx="3529013" cy="4829355"/>
          </a:xfrm>
          <a:prstGeom prst="rect">
            <a:avLst/>
          </a:prstGeom>
          <a:noFill/>
          <a:ln>
            <a:noFill/>
          </a:ln>
        </p:spPr>
      </p:sp>
      <p:pic>
        <p:nvPicPr>
          <p:cNvPr descr="G:\Mi unidad\ana\Tknika\LOGOs TKNIKA\header_ppt.png" id="59" name="Google Shape;59;p6"/>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ala_v2">
  <p:cSld name="Atala_v2">
    <p:spTree>
      <p:nvGrpSpPr>
        <p:cNvPr id="60" name="Shape 60"/>
        <p:cNvGrpSpPr/>
        <p:nvPr/>
      </p:nvGrpSpPr>
      <p:grpSpPr>
        <a:xfrm>
          <a:off x="0" y="0"/>
          <a:ext cx="0" cy="0"/>
          <a:chOff x="0" y="0"/>
          <a:chExt cx="0" cy="0"/>
        </a:xfrm>
      </p:grpSpPr>
      <p:sp>
        <p:nvSpPr>
          <p:cNvPr id="61" name="Google Shape;61;p7"/>
          <p:cNvSpPr txBox="1"/>
          <p:nvPr>
            <p:ph type="title"/>
          </p:nvPr>
        </p:nvSpPr>
        <p:spPr>
          <a:xfrm>
            <a:off x="609521" y="764704"/>
            <a:ext cx="10971300" cy="576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000"/>
              <a:buFont typeface="Source Sans Pro"/>
              <a:buNone/>
              <a:defRPr b="1" sz="3000">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7"/>
          <p:cNvSpPr txBox="1"/>
          <p:nvPr>
            <p:ph idx="12" type="sldNum"/>
          </p:nvPr>
        </p:nvSpPr>
        <p:spPr>
          <a:xfrm>
            <a:off x="8736463" y="6165304"/>
            <a:ext cx="28443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pic>
        <p:nvPicPr>
          <p:cNvPr id="63" name="Google Shape;63;p7"/>
          <p:cNvPicPr preferRelativeResize="0"/>
          <p:nvPr/>
        </p:nvPicPr>
        <p:blipFill rotWithShape="1">
          <a:blip r:embed="rId2">
            <a:alphaModFix/>
          </a:blip>
          <a:srcRect b="0" l="0" r="0" t="0"/>
          <a:stretch/>
        </p:blipFill>
        <p:spPr>
          <a:xfrm>
            <a:off x="-1" y="6565359"/>
            <a:ext cx="12190413" cy="292642"/>
          </a:xfrm>
          <a:prstGeom prst="rect">
            <a:avLst/>
          </a:prstGeom>
          <a:noFill/>
          <a:ln>
            <a:noFill/>
          </a:ln>
        </p:spPr>
      </p:pic>
      <p:sp>
        <p:nvSpPr>
          <p:cNvPr id="64" name="Google Shape;64;p7"/>
          <p:cNvSpPr txBox="1"/>
          <p:nvPr>
            <p:ph idx="1" type="body"/>
          </p:nvPr>
        </p:nvSpPr>
        <p:spPr>
          <a:xfrm>
            <a:off x="622598" y="1628800"/>
            <a:ext cx="10944600" cy="4392600"/>
          </a:xfrm>
          <a:prstGeom prst="rect">
            <a:avLst/>
          </a:prstGeom>
          <a:noFill/>
          <a:ln>
            <a:noFill/>
          </a:ln>
        </p:spPr>
        <p:txBody>
          <a:bodyPr anchorCtr="0" anchor="t" bIns="45700" lIns="91425" spcFirstLastPara="1" rIns="91425" wrap="square" tIns="45700">
            <a:noAutofit/>
          </a:bodyPr>
          <a:lstStyle>
            <a:lvl1pPr indent="-393700" lvl="0" marL="457200" rtl="0" algn="l">
              <a:lnSpc>
                <a:spcPct val="100000"/>
              </a:lnSpc>
              <a:spcBef>
                <a:spcPts val="0"/>
              </a:spcBef>
              <a:spcAft>
                <a:spcPts val="0"/>
              </a:spcAft>
              <a:buClr>
                <a:schemeClr val="dk1"/>
              </a:buClr>
              <a:buSzPts val="2600"/>
              <a:buFont typeface="Arial"/>
              <a:buChar char="•"/>
              <a:defRPr sz="2600">
                <a:latin typeface="Source Sans Pro"/>
                <a:ea typeface="Source Sans Pro"/>
                <a:cs typeface="Source Sans Pro"/>
                <a:sym typeface="Source Sans Pro"/>
              </a:defRPr>
            </a:lvl1pPr>
            <a:lvl2pPr indent="-330708" lvl="1" marL="914400" rtl="0" algn="l">
              <a:lnSpc>
                <a:spcPct val="100000"/>
              </a:lnSpc>
              <a:spcBef>
                <a:spcPts val="0"/>
              </a:spcBef>
              <a:spcAft>
                <a:spcPts val="0"/>
              </a:spcAft>
              <a:buClr>
                <a:schemeClr val="dk1"/>
              </a:buClr>
              <a:buSzPts val="1608"/>
              <a:buFont typeface="Courier New"/>
              <a:buChar char="o"/>
              <a:defRPr sz="2400">
                <a:latin typeface="Source Sans Pro"/>
                <a:ea typeface="Source Sans Pro"/>
                <a:cs typeface="Source Sans Pro"/>
                <a:sym typeface="Source Sans Pro"/>
              </a:defRPr>
            </a:lvl2pPr>
            <a:lvl3pPr indent="-355600" lvl="2" marL="1371600" rtl="0" algn="l">
              <a:lnSpc>
                <a:spcPct val="100000"/>
              </a:lnSpc>
              <a:spcBef>
                <a:spcPts val="0"/>
              </a:spcBef>
              <a:spcAft>
                <a:spcPts val="0"/>
              </a:spcAft>
              <a:buClr>
                <a:schemeClr val="dk1"/>
              </a:buClr>
              <a:buSzPts val="2000"/>
              <a:buFont typeface="Noto Sans"/>
              <a:buChar char="▪"/>
              <a:defRPr sz="2000">
                <a:latin typeface="Source Sans Pro"/>
                <a:ea typeface="Source Sans Pro"/>
                <a:cs typeface="Source Sans Pro"/>
                <a:sym typeface="Source Sans Pro"/>
              </a:defRPr>
            </a:lvl3pPr>
            <a:lvl4pPr indent="-228600" lvl="3" marL="18288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4pPr>
            <a:lvl5pPr indent="-228600" lvl="4" marL="2286000" rtl="0" algn="l">
              <a:lnSpc>
                <a:spcPct val="100000"/>
              </a:lnSpc>
              <a:spcBef>
                <a:spcPts val="0"/>
              </a:spcBef>
              <a:spcAft>
                <a:spcPts val="0"/>
              </a:spcAft>
              <a:buClr>
                <a:schemeClr val="dk1"/>
              </a:buClr>
              <a:buSzPts val="2400"/>
              <a:buNone/>
              <a:defRPr sz="2400">
                <a:latin typeface="Source Sans Pro"/>
                <a:ea typeface="Source Sans Pro"/>
                <a:cs typeface="Source Sans Pro"/>
                <a:sym typeface="Source Sans Pro"/>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5" name="Google Shape;65;p7"/>
          <p:cNvSpPr txBox="1"/>
          <p:nvPr/>
        </p:nvSpPr>
        <p:spPr>
          <a:xfrm>
            <a:off x="623206" y="6565359"/>
            <a:ext cx="151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Ziberlab 2020</a:t>
            </a:r>
            <a:endParaRPr b="0" i="0" sz="1400" u="none" cap="none" strike="noStrike">
              <a:solidFill>
                <a:srgbClr val="000000"/>
              </a:solidFill>
              <a:latin typeface="Arial"/>
              <a:ea typeface="Arial"/>
              <a:cs typeface="Arial"/>
              <a:sym typeface="Arial"/>
            </a:endParaRPr>
          </a:p>
        </p:txBody>
      </p:sp>
      <p:pic>
        <p:nvPicPr>
          <p:cNvPr descr="G:\Mi unidad\ana\Tknika\LOGOs TKNIKA\header_ppt_unevoc.png" id="66" name="Google Shape;66;p7"/>
          <p:cNvPicPr preferRelativeResize="0"/>
          <p:nvPr/>
        </p:nvPicPr>
        <p:blipFill rotWithShape="1">
          <a:blip r:embed="rId3">
            <a:alphaModFix/>
          </a:blip>
          <a:srcRect b="0" l="0" r="0" t="0"/>
          <a:stretch/>
        </p:blipFill>
        <p:spPr>
          <a:xfrm>
            <a:off x="623206" y="260648"/>
            <a:ext cx="10944000" cy="3835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521" y="274638"/>
            <a:ext cx="10971372"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521" y="1600201"/>
            <a:ext cx="1097137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521" y="6356351"/>
            <a:ext cx="28444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058" y="6356351"/>
            <a:ext cx="3860297"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6463" y="6165304"/>
            <a:ext cx="284443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hyperlink" Target="https://www.shodan.io/" TargetMode="External"/><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21.png"/><Relationship Id="rId7" Type="http://schemas.openxmlformats.org/officeDocument/2006/relationships/image" Target="../media/image52.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50.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s.wikipedia.org/wiki/Google_Hacking" TargetMode="External"/><Relationship Id="rId4" Type="http://schemas.openxmlformats.org/officeDocument/2006/relationships/hyperlink" Target="https://es.wikipedia.org/wiki/Google_Hacking" TargetMode="External"/><Relationship Id="rId5" Type="http://schemas.openxmlformats.org/officeDocument/2006/relationships/image" Target="../media/image44.png"/><Relationship Id="rId6"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derechodelared.com/photon-mini-analisis-de-una-herramienta-osint/" TargetMode="External"/><Relationship Id="rId5" Type="http://schemas.openxmlformats.org/officeDocument/2006/relationships/hyperlink" Target="https://derechodelared.com/photon-mini-analisis-de-una-herramienta-osint/" TargetMode="External"/><Relationship Id="rId6" Type="http://schemas.openxmlformats.org/officeDocument/2006/relationships/image" Target="../media/image22.png"/><Relationship Id="rId7" Type="http://schemas.openxmlformats.org/officeDocument/2006/relationships/hyperlink" Target="https://docs.google.com/document/d/1dUsQNW0Q8jzVA9Ymvi6grHvJUmJ2ouMqs-xHEoyyz04/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8"/>
          <p:cNvSpPr txBox="1"/>
          <p:nvPr/>
        </p:nvSpPr>
        <p:spPr>
          <a:xfrm>
            <a:off x="751750" y="1487881"/>
            <a:ext cx="10441200" cy="2493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s-ES" sz="5200">
                <a:solidFill>
                  <a:schemeClr val="dk1"/>
                </a:solidFill>
              </a:rPr>
              <a:t>CIBERSEGURIDAD EN  SISTEMAS DE CONTROL INDUSTRIAL (SCI)</a:t>
            </a:r>
            <a:endParaRPr b="1" sz="5000">
              <a:solidFill>
                <a:schemeClr val="dk1"/>
              </a:solidFill>
              <a:latin typeface="Source Sans Pro"/>
              <a:ea typeface="Source Sans Pro"/>
              <a:cs typeface="Source Sans Pro"/>
              <a:sym typeface="Source Sans Pro"/>
            </a:endParaRPr>
          </a:p>
        </p:txBody>
      </p:sp>
      <p:sp>
        <p:nvSpPr>
          <p:cNvPr id="73" name="Google Shape;73;p8"/>
          <p:cNvSpPr txBox="1"/>
          <p:nvPr/>
        </p:nvSpPr>
        <p:spPr>
          <a:xfrm>
            <a:off x="874626" y="4973106"/>
            <a:ext cx="10441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74" name="Google Shape;74;p8"/>
          <p:cNvSpPr txBox="1"/>
          <p:nvPr>
            <p:ph idx="12" type="sldNum"/>
          </p:nvPr>
        </p:nvSpPr>
        <p:spPr>
          <a:xfrm>
            <a:off x="8739781" y="6232227"/>
            <a:ext cx="284443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75" name="Google Shape;75;p8"/>
          <p:cNvSpPr/>
          <p:nvPr/>
        </p:nvSpPr>
        <p:spPr>
          <a:xfrm>
            <a:off x="7391350" y="116632"/>
            <a:ext cx="1296144" cy="792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Descargas\UNEVOC_Network_Logo_blue_en.png" id="76" name="Google Shape;76;p8"/>
          <p:cNvPicPr preferRelativeResize="0"/>
          <p:nvPr/>
        </p:nvPicPr>
        <p:blipFill rotWithShape="1">
          <a:blip r:embed="rId3">
            <a:alphaModFix/>
          </a:blip>
          <a:srcRect b="0" l="0" r="0" t="0"/>
          <a:stretch/>
        </p:blipFill>
        <p:spPr>
          <a:xfrm>
            <a:off x="8063326" y="248123"/>
            <a:ext cx="552160" cy="417600"/>
          </a:xfrm>
          <a:prstGeom prst="rect">
            <a:avLst/>
          </a:prstGeom>
          <a:noFill/>
          <a:ln>
            <a:noFill/>
          </a:ln>
        </p:spPr>
      </p:pic>
      <p:sp>
        <p:nvSpPr>
          <p:cNvPr id="77" name="Google Shape;77;p8"/>
          <p:cNvSpPr txBox="1"/>
          <p:nvPr>
            <p:ph idx="4294967295" type="title"/>
          </p:nvPr>
        </p:nvSpPr>
        <p:spPr>
          <a:xfrm>
            <a:off x="1763825" y="4098300"/>
            <a:ext cx="9672900" cy="1182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Source Sans Pro"/>
              <a:buNone/>
            </a:pPr>
            <a:r>
              <a:rPr lang="es-ES"/>
              <a:t>3.- Equipos expuestos en internet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251400" y="764700"/>
            <a:ext cx="10705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Shodan</a:t>
            </a:r>
            <a:endParaRPr/>
          </a:p>
        </p:txBody>
      </p:sp>
      <p:sp>
        <p:nvSpPr>
          <p:cNvPr id="150" name="Google Shape;150;p1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51" name="Google Shape;151;p17"/>
          <p:cNvPicPr preferRelativeResize="0"/>
          <p:nvPr/>
        </p:nvPicPr>
        <p:blipFill rotWithShape="1">
          <a:blip r:embed="rId3">
            <a:alphaModFix/>
          </a:blip>
          <a:srcRect b="0" l="0" r="0" t="0"/>
          <a:stretch/>
        </p:blipFill>
        <p:spPr>
          <a:xfrm>
            <a:off x="537500" y="1520474"/>
            <a:ext cx="11043276" cy="4154300"/>
          </a:xfrm>
          <a:prstGeom prst="rect">
            <a:avLst/>
          </a:prstGeom>
          <a:noFill/>
          <a:ln>
            <a:noFill/>
          </a:ln>
        </p:spPr>
      </p:pic>
      <p:sp>
        <p:nvSpPr>
          <p:cNvPr id="152" name="Google Shape;152;p17"/>
          <p:cNvSpPr txBox="1"/>
          <p:nvPr/>
        </p:nvSpPr>
        <p:spPr>
          <a:xfrm>
            <a:off x="133600" y="3918875"/>
            <a:ext cx="30000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1500">
                <a:solidFill>
                  <a:srgbClr val="202124"/>
                </a:solidFill>
                <a:highlight>
                  <a:srgbClr val="FFFFFF"/>
                </a:highlight>
              </a:rPr>
              <a:t>Shodan </a:t>
            </a:r>
            <a:r>
              <a:rPr lang="es-ES" sz="1500">
                <a:solidFill>
                  <a:srgbClr val="040C28"/>
                </a:solidFill>
              </a:rPr>
              <a:t>es un motor de búsqueda que sirve para encontrar dispositivos escaneados conectados a internet</a:t>
            </a:r>
            <a:r>
              <a:rPr lang="es-ES" sz="1500">
                <a:solidFill>
                  <a:srgbClr val="202124"/>
                </a:solidFill>
                <a:highlight>
                  <a:srgbClr val="FFFFFF"/>
                </a:highlight>
              </a:rPr>
              <a:t>. Este buscador se vale del escaneo de puertos, realizado por miles de usuarios, cuyos resultados se almacenan en sus servidores para que otros puedan consultarlos.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251400" y="764700"/>
            <a:ext cx="10705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Shodan</a:t>
            </a:r>
            <a:endParaRPr/>
          </a:p>
        </p:txBody>
      </p:sp>
      <p:sp>
        <p:nvSpPr>
          <p:cNvPr id="158" name="Google Shape;158;p1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9" name="Google Shape;159;p18"/>
          <p:cNvSpPr txBox="1"/>
          <p:nvPr/>
        </p:nvSpPr>
        <p:spPr>
          <a:xfrm>
            <a:off x="751150" y="2011200"/>
            <a:ext cx="10936800" cy="355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sz="3650">
                <a:solidFill>
                  <a:srgbClr val="202124"/>
                </a:solidFill>
                <a:highlight>
                  <a:srgbClr val="FFFFFF"/>
                </a:highlight>
                <a:latin typeface="Source Sans Pro"/>
                <a:ea typeface="Source Sans Pro"/>
                <a:cs typeface="Source Sans Pro"/>
                <a:sym typeface="Source Sans Pro"/>
              </a:rPr>
              <a:t>En este aspecto, </a:t>
            </a:r>
            <a:r>
              <a:rPr lang="es-ES" sz="3650">
                <a:solidFill>
                  <a:srgbClr val="040C28"/>
                </a:solidFill>
                <a:latin typeface="Source Sans Pro"/>
                <a:ea typeface="Source Sans Pro"/>
                <a:cs typeface="Source Sans Pro"/>
                <a:sym typeface="Source Sans Pro"/>
              </a:rPr>
              <a:t>utilizar </a:t>
            </a:r>
            <a:r>
              <a:rPr b="1" lang="es-ES" sz="3650">
                <a:solidFill>
                  <a:srgbClr val="040C28"/>
                </a:solidFill>
                <a:latin typeface="Source Sans Pro"/>
                <a:ea typeface="Source Sans Pro"/>
                <a:cs typeface="Source Sans Pro"/>
                <a:sym typeface="Source Sans Pro"/>
              </a:rPr>
              <a:t>Shodan es completamente legal</a:t>
            </a:r>
            <a:r>
              <a:rPr lang="es-ES" sz="3650">
                <a:solidFill>
                  <a:srgbClr val="040C28"/>
                </a:solidFill>
                <a:latin typeface="Source Sans Pro"/>
                <a:ea typeface="Source Sans Pro"/>
                <a:cs typeface="Source Sans Pro"/>
                <a:sym typeface="Source Sans Pro"/>
              </a:rPr>
              <a:t>, ya que se limita a mostrar información que ya está en Internet</a:t>
            </a:r>
            <a:r>
              <a:rPr lang="es-ES" sz="3650">
                <a:solidFill>
                  <a:srgbClr val="202124"/>
                </a:solidFill>
                <a:highlight>
                  <a:srgbClr val="FFFFFF"/>
                </a:highlight>
                <a:latin typeface="Source Sans Pro"/>
                <a:ea typeface="Source Sans Pro"/>
                <a:cs typeface="Source Sans Pro"/>
                <a:sym typeface="Source Sans Pro"/>
              </a:rPr>
              <a:t>. En cambio, </a:t>
            </a:r>
            <a:r>
              <a:rPr b="1" lang="es-ES" sz="3650">
                <a:solidFill>
                  <a:srgbClr val="202124"/>
                </a:solidFill>
                <a:highlight>
                  <a:srgbClr val="FFFFFF"/>
                </a:highlight>
                <a:latin typeface="Source Sans Pro"/>
                <a:ea typeface="Source Sans Pro"/>
                <a:cs typeface="Source Sans Pro"/>
                <a:sym typeface="Source Sans Pro"/>
              </a:rPr>
              <a:t>lo que no es legal es acceder a los servidores</a:t>
            </a:r>
            <a:r>
              <a:rPr lang="es-ES" sz="3650">
                <a:solidFill>
                  <a:srgbClr val="202124"/>
                </a:solidFill>
                <a:highlight>
                  <a:srgbClr val="FFFFFF"/>
                </a:highlight>
                <a:latin typeface="Source Sans Pro"/>
                <a:ea typeface="Source Sans Pro"/>
                <a:cs typeface="Source Sans Pro"/>
                <a:sym typeface="Source Sans Pro"/>
              </a:rPr>
              <a:t> que se muestran en los resultados, ya que puedes estar cometiendo delitos de ciberdelincuencia.</a:t>
            </a:r>
            <a:endParaRPr sz="34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165" name="Google Shape;165;p1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66" name="Google Shape;166;p19"/>
          <p:cNvPicPr preferRelativeResize="0"/>
          <p:nvPr/>
        </p:nvPicPr>
        <p:blipFill rotWithShape="1">
          <a:blip r:embed="rId3">
            <a:alphaModFix/>
          </a:blip>
          <a:srcRect b="0" l="0" r="0" t="0"/>
          <a:stretch/>
        </p:blipFill>
        <p:spPr>
          <a:xfrm>
            <a:off x="2734775" y="1275975"/>
            <a:ext cx="7250801" cy="5125650"/>
          </a:xfrm>
          <a:prstGeom prst="rect">
            <a:avLst/>
          </a:prstGeom>
          <a:noFill/>
          <a:ln>
            <a:noFill/>
          </a:ln>
        </p:spPr>
      </p:pic>
      <p:pic>
        <p:nvPicPr>
          <p:cNvPr id="167" name="Google Shape;167;p19"/>
          <p:cNvPicPr preferRelativeResize="0"/>
          <p:nvPr/>
        </p:nvPicPr>
        <p:blipFill rotWithShape="1">
          <a:blip r:embed="rId4">
            <a:alphaModFix/>
          </a:blip>
          <a:srcRect b="0" l="0" r="0" t="0"/>
          <a:stretch/>
        </p:blipFill>
        <p:spPr>
          <a:xfrm>
            <a:off x="5927150" y="4892725"/>
            <a:ext cx="4724400" cy="352425"/>
          </a:xfrm>
          <a:prstGeom prst="rect">
            <a:avLst/>
          </a:prstGeom>
          <a:noFill/>
          <a:ln>
            <a:noFill/>
          </a:ln>
        </p:spPr>
      </p:pic>
      <p:pic>
        <p:nvPicPr>
          <p:cNvPr id="168" name="Google Shape;168;p19"/>
          <p:cNvPicPr preferRelativeResize="0"/>
          <p:nvPr/>
        </p:nvPicPr>
        <p:blipFill rotWithShape="1">
          <a:blip r:embed="rId5">
            <a:alphaModFix/>
          </a:blip>
          <a:srcRect b="0" l="0" r="0" t="0"/>
          <a:stretch/>
        </p:blipFill>
        <p:spPr>
          <a:xfrm>
            <a:off x="105000" y="2991850"/>
            <a:ext cx="2160350" cy="1338875"/>
          </a:xfrm>
          <a:prstGeom prst="rect">
            <a:avLst/>
          </a:prstGeom>
          <a:noFill/>
          <a:ln>
            <a:noFill/>
          </a:ln>
        </p:spPr>
      </p:pic>
      <p:pic>
        <p:nvPicPr>
          <p:cNvPr id="169" name="Google Shape;169;p19"/>
          <p:cNvPicPr preferRelativeResize="0"/>
          <p:nvPr/>
        </p:nvPicPr>
        <p:blipFill>
          <a:blip r:embed="rId6">
            <a:alphaModFix/>
          </a:blip>
          <a:stretch>
            <a:fillRect/>
          </a:stretch>
        </p:blipFill>
        <p:spPr>
          <a:xfrm>
            <a:off x="839625" y="2171150"/>
            <a:ext cx="815277" cy="459900"/>
          </a:xfrm>
          <a:prstGeom prst="rect">
            <a:avLst/>
          </a:prstGeom>
          <a:noFill/>
          <a:ln>
            <a:noFill/>
          </a:ln>
        </p:spPr>
      </p:pic>
      <p:pic>
        <p:nvPicPr>
          <p:cNvPr id="170" name="Google Shape;170;p19"/>
          <p:cNvPicPr preferRelativeResize="0"/>
          <p:nvPr/>
        </p:nvPicPr>
        <p:blipFill>
          <a:blip r:embed="rId7">
            <a:alphaModFix/>
          </a:blip>
          <a:stretch>
            <a:fillRect/>
          </a:stretch>
        </p:blipFill>
        <p:spPr>
          <a:xfrm>
            <a:off x="7438350" y="5245150"/>
            <a:ext cx="3839825" cy="99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176" name="Google Shape;176;p2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77" name="Google Shape;177;p20"/>
          <p:cNvPicPr preferRelativeResize="0"/>
          <p:nvPr/>
        </p:nvPicPr>
        <p:blipFill rotWithShape="1">
          <a:blip r:embed="rId3">
            <a:alphaModFix/>
          </a:blip>
          <a:srcRect b="0" l="0" r="0" t="0"/>
          <a:stretch/>
        </p:blipFill>
        <p:spPr>
          <a:xfrm>
            <a:off x="3882375" y="1227925"/>
            <a:ext cx="4724400" cy="352425"/>
          </a:xfrm>
          <a:prstGeom prst="rect">
            <a:avLst/>
          </a:prstGeom>
          <a:noFill/>
          <a:ln>
            <a:noFill/>
          </a:ln>
        </p:spPr>
      </p:pic>
      <p:pic>
        <p:nvPicPr>
          <p:cNvPr id="178" name="Google Shape;178;p20"/>
          <p:cNvPicPr preferRelativeResize="0"/>
          <p:nvPr/>
        </p:nvPicPr>
        <p:blipFill rotWithShape="1">
          <a:blip r:embed="rId4">
            <a:alphaModFix/>
          </a:blip>
          <a:srcRect b="0" l="0" r="0" t="0"/>
          <a:stretch/>
        </p:blipFill>
        <p:spPr>
          <a:xfrm>
            <a:off x="105000" y="2991850"/>
            <a:ext cx="2160350" cy="1338875"/>
          </a:xfrm>
          <a:prstGeom prst="rect">
            <a:avLst/>
          </a:prstGeom>
          <a:noFill/>
          <a:ln>
            <a:noFill/>
          </a:ln>
        </p:spPr>
      </p:pic>
      <p:pic>
        <p:nvPicPr>
          <p:cNvPr id="179" name="Google Shape;179;p20"/>
          <p:cNvPicPr preferRelativeResize="0"/>
          <p:nvPr/>
        </p:nvPicPr>
        <p:blipFill>
          <a:blip r:embed="rId5">
            <a:alphaModFix/>
          </a:blip>
          <a:stretch>
            <a:fillRect/>
          </a:stretch>
        </p:blipFill>
        <p:spPr>
          <a:xfrm>
            <a:off x="3696800" y="1833725"/>
            <a:ext cx="6166315" cy="45270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185" name="Google Shape;185;p2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86" name="Google Shape;186;p21"/>
          <p:cNvPicPr preferRelativeResize="0"/>
          <p:nvPr/>
        </p:nvPicPr>
        <p:blipFill>
          <a:blip r:embed="rId3">
            <a:alphaModFix/>
          </a:blip>
          <a:stretch>
            <a:fillRect/>
          </a:stretch>
        </p:blipFill>
        <p:spPr>
          <a:xfrm>
            <a:off x="9009380" y="1254975"/>
            <a:ext cx="2917087" cy="5212499"/>
          </a:xfrm>
          <a:prstGeom prst="rect">
            <a:avLst/>
          </a:prstGeom>
          <a:noFill/>
          <a:ln>
            <a:noFill/>
          </a:ln>
        </p:spPr>
      </p:pic>
      <p:pic>
        <p:nvPicPr>
          <p:cNvPr id="187" name="Google Shape;187;p21"/>
          <p:cNvPicPr preferRelativeResize="0"/>
          <p:nvPr/>
        </p:nvPicPr>
        <p:blipFill>
          <a:blip r:embed="rId4">
            <a:alphaModFix/>
          </a:blip>
          <a:stretch>
            <a:fillRect/>
          </a:stretch>
        </p:blipFill>
        <p:spPr>
          <a:xfrm>
            <a:off x="251400" y="3147575"/>
            <a:ext cx="4926825" cy="2771875"/>
          </a:xfrm>
          <a:prstGeom prst="rect">
            <a:avLst/>
          </a:prstGeom>
          <a:noFill/>
          <a:ln>
            <a:noFill/>
          </a:ln>
        </p:spPr>
      </p:pic>
      <p:pic>
        <p:nvPicPr>
          <p:cNvPr id="188" name="Google Shape;188;p21"/>
          <p:cNvPicPr preferRelativeResize="0"/>
          <p:nvPr/>
        </p:nvPicPr>
        <p:blipFill>
          <a:blip r:embed="rId5">
            <a:alphaModFix/>
          </a:blip>
          <a:stretch>
            <a:fillRect/>
          </a:stretch>
        </p:blipFill>
        <p:spPr>
          <a:xfrm>
            <a:off x="5406625" y="1285437"/>
            <a:ext cx="2807575" cy="5151574"/>
          </a:xfrm>
          <a:prstGeom prst="rect">
            <a:avLst/>
          </a:prstGeom>
          <a:noFill/>
          <a:ln>
            <a:noFill/>
          </a:ln>
        </p:spPr>
      </p:pic>
      <p:sp>
        <p:nvSpPr>
          <p:cNvPr id="189" name="Google Shape;189;p21"/>
          <p:cNvSpPr txBox="1"/>
          <p:nvPr/>
        </p:nvSpPr>
        <p:spPr>
          <a:xfrm>
            <a:off x="676075" y="1227925"/>
            <a:ext cx="101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sng" cap="none" strike="noStrike">
                <a:solidFill>
                  <a:schemeClr val="hlink"/>
                </a:solidFill>
                <a:latin typeface="Calibri"/>
                <a:ea typeface="Calibri"/>
                <a:cs typeface="Calibri"/>
                <a:sym typeface="Calibri"/>
                <a:hlinkClick r:id="rId6"/>
              </a:rPr>
              <a:t>SHODAN</a:t>
            </a:r>
            <a:endParaRPr b="0" i="0" sz="1400" u="none" cap="none" strike="noStrike">
              <a:solidFill>
                <a:srgbClr val="000000"/>
              </a:solidFill>
              <a:latin typeface="Calibri"/>
              <a:ea typeface="Calibri"/>
              <a:cs typeface="Calibri"/>
              <a:sym typeface="Calibri"/>
            </a:endParaRPr>
          </a:p>
        </p:txBody>
      </p:sp>
      <p:pic>
        <p:nvPicPr>
          <p:cNvPr id="190" name="Google Shape;190;p21"/>
          <p:cNvPicPr preferRelativeResize="0"/>
          <p:nvPr/>
        </p:nvPicPr>
        <p:blipFill rotWithShape="1">
          <a:blip r:embed="rId7">
            <a:alphaModFix/>
          </a:blip>
          <a:srcRect b="0" l="0" r="0" t="0"/>
          <a:stretch/>
        </p:blipFill>
        <p:spPr>
          <a:xfrm>
            <a:off x="676074" y="1628125"/>
            <a:ext cx="817725" cy="817750"/>
          </a:xfrm>
          <a:prstGeom prst="rect">
            <a:avLst/>
          </a:prstGeom>
          <a:noFill/>
          <a:ln>
            <a:noFill/>
          </a:ln>
        </p:spPr>
      </p:pic>
      <p:sp>
        <p:nvSpPr>
          <p:cNvPr id="191" name="Google Shape;191;p21"/>
          <p:cNvSpPr txBox="1"/>
          <p:nvPr/>
        </p:nvSpPr>
        <p:spPr>
          <a:xfrm>
            <a:off x="509000" y="255835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1 - Shodan</a:t>
            </a:r>
            <a:endParaRPr b="1">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197" name="Google Shape;197;p2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98" name="Google Shape;198;p22"/>
          <p:cNvPicPr preferRelativeResize="0"/>
          <p:nvPr/>
        </p:nvPicPr>
        <p:blipFill>
          <a:blip r:embed="rId3">
            <a:alphaModFix/>
          </a:blip>
          <a:stretch>
            <a:fillRect/>
          </a:stretch>
        </p:blipFill>
        <p:spPr>
          <a:xfrm>
            <a:off x="1986800" y="1257500"/>
            <a:ext cx="7307573" cy="5212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204" name="Google Shape;204;p2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05" name="Google Shape;205;p23"/>
          <p:cNvPicPr preferRelativeResize="0"/>
          <p:nvPr/>
        </p:nvPicPr>
        <p:blipFill>
          <a:blip r:embed="rId3">
            <a:alphaModFix/>
          </a:blip>
          <a:stretch>
            <a:fillRect/>
          </a:stretch>
        </p:blipFill>
        <p:spPr>
          <a:xfrm>
            <a:off x="2087800" y="1257500"/>
            <a:ext cx="7258727" cy="5212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211" name="Google Shape;211;p2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12" name="Google Shape;212;p24"/>
          <p:cNvPicPr preferRelativeResize="0"/>
          <p:nvPr/>
        </p:nvPicPr>
        <p:blipFill>
          <a:blip r:embed="rId3">
            <a:alphaModFix/>
          </a:blip>
          <a:stretch>
            <a:fillRect/>
          </a:stretch>
        </p:blipFill>
        <p:spPr>
          <a:xfrm>
            <a:off x="1717550" y="1257475"/>
            <a:ext cx="7831269" cy="521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251400" y="764700"/>
            <a:ext cx="114420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Shodan</a:t>
            </a:r>
            <a:endParaRPr/>
          </a:p>
        </p:txBody>
      </p:sp>
      <p:sp>
        <p:nvSpPr>
          <p:cNvPr id="218" name="Google Shape;218;p2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19" name="Google Shape;219;p25"/>
          <p:cNvPicPr preferRelativeResize="0"/>
          <p:nvPr/>
        </p:nvPicPr>
        <p:blipFill>
          <a:blip r:embed="rId3">
            <a:alphaModFix/>
          </a:blip>
          <a:stretch>
            <a:fillRect/>
          </a:stretch>
        </p:blipFill>
        <p:spPr>
          <a:xfrm>
            <a:off x="152400" y="1493100"/>
            <a:ext cx="4781550" cy="1000125"/>
          </a:xfrm>
          <a:prstGeom prst="rect">
            <a:avLst/>
          </a:prstGeom>
          <a:noFill/>
          <a:ln>
            <a:noFill/>
          </a:ln>
        </p:spPr>
      </p:pic>
      <p:pic>
        <p:nvPicPr>
          <p:cNvPr id="220" name="Google Shape;220;p25"/>
          <p:cNvPicPr preferRelativeResize="0"/>
          <p:nvPr/>
        </p:nvPicPr>
        <p:blipFill>
          <a:blip r:embed="rId4">
            <a:alphaModFix/>
          </a:blip>
          <a:stretch>
            <a:fillRect/>
          </a:stretch>
        </p:blipFill>
        <p:spPr>
          <a:xfrm>
            <a:off x="6707475" y="1299250"/>
            <a:ext cx="3524250" cy="1104900"/>
          </a:xfrm>
          <a:prstGeom prst="rect">
            <a:avLst/>
          </a:prstGeom>
          <a:noFill/>
          <a:ln>
            <a:noFill/>
          </a:ln>
        </p:spPr>
      </p:pic>
      <p:pic>
        <p:nvPicPr>
          <p:cNvPr id="221" name="Google Shape;221;p25"/>
          <p:cNvPicPr preferRelativeResize="0"/>
          <p:nvPr/>
        </p:nvPicPr>
        <p:blipFill>
          <a:blip r:embed="rId5">
            <a:alphaModFix/>
          </a:blip>
          <a:stretch>
            <a:fillRect/>
          </a:stretch>
        </p:blipFill>
        <p:spPr>
          <a:xfrm>
            <a:off x="5938225" y="2491925"/>
            <a:ext cx="5400675" cy="3657600"/>
          </a:xfrm>
          <a:prstGeom prst="rect">
            <a:avLst/>
          </a:prstGeom>
          <a:noFill/>
          <a:ln>
            <a:noFill/>
          </a:ln>
        </p:spPr>
      </p:pic>
      <p:pic>
        <p:nvPicPr>
          <p:cNvPr id="222" name="Google Shape;222;p25"/>
          <p:cNvPicPr preferRelativeResize="0"/>
          <p:nvPr/>
        </p:nvPicPr>
        <p:blipFill>
          <a:blip r:embed="rId6">
            <a:alphaModFix/>
          </a:blip>
          <a:stretch>
            <a:fillRect/>
          </a:stretch>
        </p:blipFill>
        <p:spPr>
          <a:xfrm>
            <a:off x="152400" y="2645625"/>
            <a:ext cx="4444951" cy="2139340"/>
          </a:xfrm>
          <a:prstGeom prst="rect">
            <a:avLst/>
          </a:prstGeom>
          <a:noFill/>
          <a:ln>
            <a:noFill/>
          </a:ln>
        </p:spPr>
      </p:pic>
      <p:pic>
        <p:nvPicPr>
          <p:cNvPr id="223" name="Google Shape;223;p25"/>
          <p:cNvPicPr preferRelativeResize="0"/>
          <p:nvPr/>
        </p:nvPicPr>
        <p:blipFill>
          <a:blip r:embed="rId7">
            <a:alphaModFix/>
          </a:blip>
          <a:stretch>
            <a:fillRect/>
          </a:stretch>
        </p:blipFill>
        <p:spPr>
          <a:xfrm>
            <a:off x="152400" y="4937365"/>
            <a:ext cx="5219100" cy="1000010"/>
          </a:xfrm>
          <a:prstGeom prst="rect">
            <a:avLst/>
          </a:prstGeom>
          <a:noFill/>
          <a:ln>
            <a:noFill/>
          </a:ln>
        </p:spPr>
      </p:pic>
      <p:pic>
        <p:nvPicPr>
          <p:cNvPr id="224" name="Google Shape;224;p25"/>
          <p:cNvPicPr preferRelativeResize="0"/>
          <p:nvPr/>
        </p:nvPicPr>
        <p:blipFill rotWithShape="1">
          <a:blip r:embed="rId8">
            <a:alphaModFix/>
          </a:blip>
          <a:srcRect b="0" l="0" r="0" t="0"/>
          <a:stretch/>
        </p:blipFill>
        <p:spPr>
          <a:xfrm>
            <a:off x="5362624" y="3742675"/>
            <a:ext cx="817725" cy="817750"/>
          </a:xfrm>
          <a:prstGeom prst="rect">
            <a:avLst/>
          </a:prstGeom>
          <a:noFill/>
          <a:ln>
            <a:noFill/>
          </a:ln>
        </p:spPr>
      </p:pic>
      <p:sp>
        <p:nvSpPr>
          <p:cNvPr id="225" name="Google Shape;225;p25"/>
          <p:cNvSpPr txBox="1"/>
          <p:nvPr/>
        </p:nvSpPr>
        <p:spPr>
          <a:xfrm>
            <a:off x="5195550" y="467290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1 - Shodan</a:t>
            </a:r>
            <a:endParaRPr b="1">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31" name="Google Shape;231;p2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2" name="Google Shape;232;p26"/>
          <p:cNvSpPr txBox="1"/>
          <p:nvPr/>
        </p:nvSpPr>
        <p:spPr>
          <a:xfrm>
            <a:off x="1304050" y="2354850"/>
            <a:ext cx="10144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7000">
                <a:latin typeface="Calibri"/>
                <a:ea typeface="Calibri"/>
                <a:cs typeface="Calibri"/>
                <a:sym typeface="Calibri"/>
              </a:rPr>
              <a:t>EJERCICIOS SHODAN  CIBER RANGE OT</a:t>
            </a:r>
            <a:endParaRPr b="1" sz="7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9"/>
          <p:cNvSpPr txBox="1"/>
          <p:nvPr>
            <p:ph type="title"/>
          </p:nvPr>
        </p:nvSpPr>
        <p:spPr>
          <a:xfrm>
            <a:off x="-220400" y="1123700"/>
            <a:ext cx="12631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a:t>
            </a:r>
            <a:endParaRPr/>
          </a:p>
          <a:p>
            <a:pPr indent="0" lvl="0" marL="0" rtl="0" algn="ctr">
              <a:spcBef>
                <a:spcPts val="0"/>
              </a:spcBef>
              <a:spcAft>
                <a:spcPts val="0"/>
              </a:spcAft>
              <a:buClr>
                <a:schemeClr val="dk1"/>
              </a:buClr>
              <a:buSzPct val="100000"/>
              <a:buFont typeface="Source Sans Pro"/>
              <a:buNone/>
            </a:pPr>
            <a:r>
              <a:rPr lang="es-ES"/>
              <a:t>(Búsqueda de información)</a:t>
            </a:r>
            <a:endParaRPr/>
          </a:p>
        </p:txBody>
      </p:sp>
      <p:sp>
        <p:nvSpPr>
          <p:cNvPr id="83" name="Google Shape;83;p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84" name="Google Shape;84;p9"/>
          <p:cNvSpPr txBox="1"/>
          <p:nvPr>
            <p:ph idx="1" type="body"/>
          </p:nvPr>
        </p:nvSpPr>
        <p:spPr>
          <a:xfrm>
            <a:off x="865300" y="2301575"/>
            <a:ext cx="4749300" cy="3322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ES" sz="1500">
                <a:latin typeface="Arial"/>
                <a:ea typeface="Arial"/>
                <a:cs typeface="Arial"/>
                <a:sym typeface="Arial"/>
              </a:rPr>
              <a:t>1.- Introducción SCI.</a:t>
            </a:r>
            <a:endParaRPr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s-ES" sz="1500">
                <a:latin typeface="Arial"/>
                <a:ea typeface="Arial"/>
                <a:cs typeface="Arial"/>
                <a:sym typeface="Arial"/>
              </a:rPr>
              <a:t>2.- Convergencia IT &amp; OT.</a:t>
            </a:r>
            <a:endParaRPr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s-ES" sz="1500">
                <a:latin typeface="Arial"/>
                <a:ea typeface="Arial"/>
                <a:cs typeface="Arial"/>
                <a:sym typeface="Arial"/>
              </a:rPr>
              <a:t>3.- Equipos expuestos en Internet.</a:t>
            </a:r>
            <a:endParaRPr b="1"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s-ES" sz="1500">
                <a:latin typeface="Arial"/>
                <a:ea typeface="Arial"/>
                <a:cs typeface="Arial"/>
                <a:sym typeface="Arial"/>
              </a:rPr>
              <a:t>4.- Descubrir dispositivos industriales en la red interna. </a:t>
            </a:r>
            <a:endParaRPr b="1"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s-ES" sz="1500">
                <a:latin typeface="Arial"/>
                <a:ea typeface="Arial"/>
                <a:cs typeface="Arial"/>
                <a:sym typeface="Arial"/>
              </a:rPr>
              <a:t>5.- Comunicaciones no seguras.</a:t>
            </a:r>
            <a:endParaRPr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s-ES" sz="1500">
                <a:latin typeface="Arial"/>
                <a:ea typeface="Arial"/>
                <a:cs typeface="Arial"/>
                <a:sym typeface="Arial"/>
              </a:rPr>
              <a:t>6.- Ataques a SCI.</a:t>
            </a:r>
            <a:endParaRPr sz="1500">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s-ES" sz="1500">
                <a:latin typeface="Arial"/>
                <a:ea typeface="Arial"/>
                <a:cs typeface="Arial"/>
                <a:sym typeface="Arial"/>
              </a:rPr>
              <a:t>7.- Vulnerabilidades. Actualizaciones firmware.</a:t>
            </a:r>
            <a:endParaRPr sz="1500">
              <a:latin typeface="Arial"/>
              <a:ea typeface="Arial"/>
              <a:cs typeface="Arial"/>
              <a:sym typeface="Arial"/>
            </a:endParaRPr>
          </a:p>
          <a:p>
            <a:pPr indent="0" lvl="0" marL="0" rtl="0" algn="l">
              <a:lnSpc>
                <a:spcPct val="115000"/>
              </a:lnSpc>
              <a:spcBef>
                <a:spcPts val="1000"/>
              </a:spcBef>
              <a:spcAft>
                <a:spcPts val="1000"/>
              </a:spcAft>
              <a:buClr>
                <a:schemeClr val="dk1"/>
              </a:buClr>
              <a:buSzPts val="1100"/>
              <a:buNone/>
            </a:pPr>
            <a:r>
              <a:rPr lang="es-ES" sz="1500">
                <a:latin typeface="Arial"/>
                <a:ea typeface="Arial"/>
                <a:cs typeface="Arial"/>
                <a:sym typeface="Arial"/>
              </a:rPr>
              <a:t>8.- Evaluación del riesgo. Tipos de amenazas.</a:t>
            </a:r>
            <a:endParaRPr sz="2200">
              <a:solidFill>
                <a:srgbClr val="000000"/>
              </a:solidFill>
              <a:latin typeface="Calibri"/>
              <a:ea typeface="Calibri"/>
              <a:cs typeface="Calibri"/>
              <a:sym typeface="Calibri"/>
            </a:endParaRPr>
          </a:p>
        </p:txBody>
      </p:sp>
      <p:sp>
        <p:nvSpPr>
          <p:cNvPr id="85" name="Google Shape;85;p9"/>
          <p:cNvSpPr txBox="1"/>
          <p:nvPr/>
        </p:nvSpPr>
        <p:spPr>
          <a:xfrm>
            <a:off x="6267600" y="2687400"/>
            <a:ext cx="5609100" cy="2401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s-ES" sz="1500"/>
              <a:t>Recopilación pasiva de información.</a:t>
            </a:r>
            <a:endParaRPr sz="1500"/>
          </a:p>
          <a:p>
            <a:pPr indent="0" lvl="0" marL="914400" rtl="0" algn="l">
              <a:spcBef>
                <a:spcPts val="0"/>
              </a:spcBef>
              <a:spcAft>
                <a:spcPts val="0"/>
              </a:spcAft>
              <a:buNone/>
            </a:pPr>
            <a:r>
              <a:rPr lang="es-ES" sz="1500"/>
              <a:t>Buscadores,Shodan,Censys,</a:t>
            </a:r>
            <a:r>
              <a:rPr lang="es-ES" sz="1500">
                <a:solidFill>
                  <a:schemeClr val="dk1"/>
                </a:solidFill>
              </a:rPr>
              <a:t>Google Hacking..</a:t>
            </a:r>
            <a:endParaRPr sz="1500"/>
          </a:p>
          <a:p>
            <a:pPr indent="-323850" lvl="0" marL="457200" rtl="0" algn="l">
              <a:spcBef>
                <a:spcPts val="0"/>
              </a:spcBef>
              <a:spcAft>
                <a:spcPts val="0"/>
              </a:spcAft>
              <a:buSzPts val="1500"/>
              <a:buChar char="●"/>
            </a:pPr>
            <a:r>
              <a:rPr lang="es-ES" sz="1500"/>
              <a:t>Recopilación semi-pasiva de información.</a:t>
            </a:r>
            <a:endParaRPr sz="1500"/>
          </a:p>
          <a:p>
            <a:pPr indent="0" lvl="0" marL="457200" rtl="0" algn="l">
              <a:spcBef>
                <a:spcPts val="0"/>
              </a:spcBef>
              <a:spcAft>
                <a:spcPts val="0"/>
              </a:spcAft>
              <a:buNone/>
            </a:pPr>
            <a:r>
              <a:rPr lang="es-ES" sz="1500"/>
              <a:t>	DNSdumpster,Wireshark,Foca….</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s-ES" sz="1500"/>
              <a:t>Recopilación activa de información.</a:t>
            </a:r>
            <a:endParaRPr sz="1500"/>
          </a:p>
          <a:p>
            <a:pPr indent="0" lvl="0" marL="457200" rtl="0" algn="l">
              <a:spcBef>
                <a:spcPts val="0"/>
              </a:spcBef>
              <a:spcAft>
                <a:spcPts val="0"/>
              </a:spcAft>
              <a:buNone/>
            </a:pPr>
            <a:r>
              <a:rPr lang="es-ES" sz="1500"/>
              <a:t>	Nmap, Openvas, Nessus…</a:t>
            </a:r>
            <a:endParaRPr sz="1500"/>
          </a:p>
          <a:p>
            <a:pPr indent="0" lvl="0" marL="457200" rtl="0" algn="l">
              <a:spcBef>
                <a:spcPts val="0"/>
              </a:spcBef>
              <a:spcAft>
                <a:spcPts val="0"/>
              </a:spcAft>
              <a:buNone/>
            </a:pPr>
            <a:r>
              <a:rPr lang="es-ES" sz="2500">
                <a:latin typeface="Source Sans Pro"/>
                <a:ea typeface="Source Sans Pro"/>
                <a:cs typeface="Source Sans Pro"/>
                <a:sym typeface="Source Sans Pro"/>
              </a:rPr>
              <a:t>	</a:t>
            </a:r>
            <a:endParaRPr sz="2500">
              <a:latin typeface="Source Sans Pro"/>
              <a:ea typeface="Source Sans Pro"/>
              <a:cs typeface="Source Sans Pro"/>
              <a:sym typeface="Source Sans Pro"/>
            </a:endParaRPr>
          </a:p>
          <a:p>
            <a:pPr indent="0" lvl="0" marL="0" rtl="0" algn="l">
              <a:spcBef>
                <a:spcPts val="0"/>
              </a:spcBef>
              <a:spcAft>
                <a:spcPts val="0"/>
              </a:spcAft>
              <a:buNone/>
            </a:pPr>
            <a:r>
              <a:t/>
            </a:r>
            <a:endParaRPr>
              <a:latin typeface="Calibri"/>
              <a:ea typeface="Calibri"/>
              <a:cs typeface="Calibri"/>
              <a:sym typeface="Calibri"/>
            </a:endParaRPr>
          </a:p>
        </p:txBody>
      </p:sp>
      <p:sp>
        <p:nvSpPr>
          <p:cNvPr id="86" name="Google Shape;86;p9"/>
          <p:cNvSpPr/>
          <p:nvPr/>
        </p:nvSpPr>
        <p:spPr>
          <a:xfrm>
            <a:off x="5440413" y="3008875"/>
            <a:ext cx="598800" cy="31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5440413" y="3729000"/>
            <a:ext cx="598800" cy="31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38" name="Google Shape;238;p2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39" name="Google Shape;239;p27"/>
          <p:cNvPicPr preferRelativeResize="0"/>
          <p:nvPr/>
        </p:nvPicPr>
        <p:blipFill>
          <a:blip r:embed="rId3">
            <a:alphaModFix/>
          </a:blip>
          <a:stretch>
            <a:fillRect/>
          </a:stretch>
        </p:blipFill>
        <p:spPr>
          <a:xfrm>
            <a:off x="509000" y="1264275"/>
            <a:ext cx="10913426" cy="4867050"/>
          </a:xfrm>
          <a:prstGeom prst="rect">
            <a:avLst/>
          </a:prstGeom>
          <a:noFill/>
          <a:ln>
            <a:noFill/>
          </a:ln>
        </p:spPr>
      </p:pic>
      <p:sp>
        <p:nvSpPr>
          <p:cNvPr id="240" name="Google Shape;240;p27"/>
          <p:cNvSpPr txBox="1"/>
          <p:nvPr/>
        </p:nvSpPr>
        <p:spPr>
          <a:xfrm>
            <a:off x="4755050" y="6084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https://search.censys.io/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46" name="Google Shape;246;p2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7" name="Google Shape;247;p28"/>
          <p:cNvSpPr txBox="1"/>
          <p:nvPr/>
        </p:nvSpPr>
        <p:spPr>
          <a:xfrm>
            <a:off x="4755050" y="6084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t>https://search.censys.io/</a:t>
            </a:r>
            <a:endParaRPr/>
          </a:p>
        </p:txBody>
      </p:sp>
      <p:pic>
        <p:nvPicPr>
          <p:cNvPr id="248" name="Google Shape;248;p28"/>
          <p:cNvPicPr preferRelativeResize="0"/>
          <p:nvPr/>
        </p:nvPicPr>
        <p:blipFill rotWithShape="1">
          <a:blip r:embed="rId3">
            <a:alphaModFix/>
          </a:blip>
          <a:srcRect b="0" l="0" r="0" t="0"/>
          <a:stretch/>
        </p:blipFill>
        <p:spPr>
          <a:xfrm>
            <a:off x="676074" y="1628125"/>
            <a:ext cx="817725" cy="817750"/>
          </a:xfrm>
          <a:prstGeom prst="rect">
            <a:avLst/>
          </a:prstGeom>
          <a:noFill/>
          <a:ln>
            <a:noFill/>
          </a:ln>
        </p:spPr>
      </p:pic>
      <p:sp>
        <p:nvSpPr>
          <p:cNvPr id="249" name="Google Shape;249;p28"/>
          <p:cNvSpPr txBox="1"/>
          <p:nvPr/>
        </p:nvSpPr>
        <p:spPr>
          <a:xfrm>
            <a:off x="509000" y="2558350"/>
            <a:ext cx="15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2 - Censys</a:t>
            </a:r>
            <a:endParaRPr b="1">
              <a:latin typeface="Calibri"/>
              <a:ea typeface="Calibri"/>
              <a:cs typeface="Calibri"/>
              <a:sym typeface="Calibri"/>
            </a:endParaRPr>
          </a:p>
        </p:txBody>
      </p:sp>
      <p:pic>
        <p:nvPicPr>
          <p:cNvPr id="250" name="Google Shape;250;p28"/>
          <p:cNvPicPr preferRelativeResize="0"/>
          <p:nvPr/>
        </p:nvPicPr>
        <p:blipFill>
          <a:blip r:embed="rId4">
            <a:alphaModFix/>
          </a:blip>
          <a:stretch>
            <a:fillRect/>
          </a:stretch>
        </p:blipFill>
        <p:spPr>
          <a:xfrm>
            <a:off x="2215100" y="1493100"/>
            <a:ext cx="6715125" cy="657225"/>
          </a:xfrm>
          <a:prstGeom prst="rect">
            <a:avLst/>
          </a:prstGeom>
          <a:noFill/>
          <a:ln>
            <a:noFill/>
          </a:ln>
        </p:spPr>
      </p:pic>
      <p:pic>
        <p:nvPicPr>
          <p:cNvPr id="251" name="Google Shape;251;p28"/>
          <p:cNvPicPr preferRelativeResize="0"/>
          <p:nvPr/>
        </p:nvPicPr>
        <p:blipFill>
          <a:blip r:embed="rId5">
            <a:alphaModFix/>
          </a:blip>
          <a:stretch>
            <a:fillRect/>
          </a:stretch>
        </p:blipFill>
        <p:spPr>
          <a:xfrm>
            <a:off x="3341013" y="2302725"/>
            <a:ext cx="5509979" cy="3629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57" name="Google Shape;257;p2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58" name="Google Shape;258;p29"/>
          <p:cNvPicPr preferRelativeResize="0"/>
          <p:nvPr/>
        </p:nvPicPr>
        <p:blipFill rotWithShape="1">
          <a:blip r:embed="rId3">
            <a:alphaModFix/>
          </a:blip>
          <a:srcRect b="0" l="0" r="0" t="0"/>
          <a:stretch/>
        </p:blipFill>
        <p:spPr>
          <a:xfrm>
            <a:off x="676074" y="1628125"/>
            <a:ext cx="817725" cy="817750"/>
          </a:xfrm>
          <a:prstGeom prst="rect">
            <a:avLst/>
          </a:prstGeom>
          <a:noFill/>
          <a:ln>
            <a:noFill/>
          </a:ln>
        </p:spPr>
      </p:pic>
      <p:sp>
        <p:nvSpPr>
          <p:cNvPr id="259" name="Google Shape;259;p29"/>
          <p:cNvSpPr txBox="1"/>
          <p:nvPr/>
        </p:nvSpPr>
        <p:spPr>
          <a:xfrm>
            <a:off x="509000" y="2558350"/>
            <a:ext cx="23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3 - Webserver abierto</a:t>
            </a:r>
            <a:endParaRPr b="1">
              <a:latin typeface="Calibri"/>
              <a:ea typeface="Calibri"/>
              <a:cs typeface="Calibri"/>
              <a:sym typeface="Calibri"/>
            </a:endParaRPr>
          </a:p>
        </p:txBody>
      </p:sp>
      <p:pic>
        <p:nvPicPr>
          <p:cNvPr id="260" name="Google Shape;260;p29"/>
          <p:cNvPicPr preferRelativeResize="0"/>
          <p:nvPr/>
        </p:nvPicPr>
        <p:blipFill>
          <a:blip r:embed="rId4">
            <a:alphaModFix/>
          </a:blip>
          <a:stretch>
            <a:fillRect/>
          </a:stretch>
        </p:blipFill>
        <p:spPr>
          <a:xfrm>
            <a:off x="6463350" y="3484575"/>
            <a:ext cx="5400675" cy="2752725"/>
          </a:xfrm>
          <a:prstGeom prst="rect">
            <a:avLst/>
          </a:prstGeom>
          <a:noFill/>
          <a:ln>
            <a:noFill/>
          </a:ln>
        </p:spPr>
      </p:pic>
      <p:pic>
        <p:nvPicPr>
          <p:cNvPr id="261" name="Google Shape;261;p29"/>
          <p:cNvPicPr preferRelativeResize="0"/>
          <p:nvPr/>
        </p:nvPicPr>
        <p:blipFill>
          <a:blip r:embed="rId5">
            <a:alphaModFix/>
          </a:blip>
          <a:stretch>
            <a:fillRect/>
          </a:stretch>
        </p:blipFill>
        <p:spPr>
          <a:xfrm>
            <a:off x="549850" y="3799250"/>
            <a:ext cx="5400675" cy="2476500"/>
          </a:xfrm>
          <a:prstGeom prst="rect">
            <a:avLst/>
          </a:prstGeom>
          <a:noFill/>
          <a:ln>
            <a:noFill/>
          </a:ln>
        </p:spPr>
      </p:pic>
      <p:pic>
        <p:nvPicPr>
          <p:cNvPr id="262" name="Google Shape;262;p29"/>
          <p:cNvPicPr preferRelativeResize="0"/>
          <p:nvPr/>
        </p:nvPicPr>
        <p:blipFill>
          <a:blip r:embed="rId6">
            <a:alphaModFix/>
          </a:blip>
          <a:stretch>
            <a:fillRect/>
          </a:stretch>
        </p:blipFill>
        <p:spPr>
          <a:xfrm>
            <a:off x="3950250" y="1392175"/>
            <a:ext cx="5162850" cy="1884850"/>
          </a:xfrm>
          <a:prstGeom prst="rect">
            <a:avLst/>
          </a:prstGeom>
          <a:noFill/>
          <a:ln>
            <a:noFill/>
          </a:ln>
        </p:spPr>
      </p:pic>
      <p:sp>
        <p:nvSpPr>
          <p:cNvPr id="263" name="Google Shape;263;p29"/>
          <p:cNvSpPr txBox="1"/>
          <p:nvPr/>
        </p:nvSpPr>
        <p:spPr>
          <a:xfrm>
            <a:off x="4804500" y="3083500"/>
            <a:ext cx="27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alibri"/>
                <a:ea typeface="Calibri"/>
                <a:cs typeface="Calibri"/>
                <a:sym typeface="Calibri"/>
              </a:rPr>
              <a:t>inurl:/Portal/Portal.mwsl</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251400" y="764700"/>
            <a:ext cx="117501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internet-(Búsqueda pasiva info)</a:t>
            </a:r>
            <a:endParaRPr/>
          </a:p>
        </p:txBody>
      </p:sp>
      <p:sp>
        <p:nvSpPr>
          <p:cNvPr id="269" name="Google Shape;269;p3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0" name="Google Shape;270;p30"/>
          <p:cNvSpPr txBox="1"/>
          <p:nvPr/>
        </p:nvSpPr>
        <p:spPr>
          <a:xfrm>
            <a:off x="1835025" y="2933425"/>
            <a:ext cx="8894100" cy="312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ES" sz="1700">
                <a:solidFill>
                  <a:srgbClr val="3D3D3C"/>
                </a:solidFill>
                <a:highlight>
                  <a:srgbClr val="FFFFFF"/>
                </a:highlight>
                <a:latin typeface="Source Sans Pro"/>
                <a:ea typeface="Source Sans Pro"/>
                <a:cs typeface="Source Sans Pro"/>
                <a:sym typeface="Source Sans Pro"/>
              </a:rPr>
              <a:t>Los </a:t>
            </a:r>
            <a:r>
              <a:rPr b="1" lang="es-ES" sz="1700">
                <a:solidFill>
                  <a:srgbClr val="3D3D3C"/>
                </a:solidFill>
                <a:highlight>
                  <a:srgbClr val="FFFFFF"/>
                </a:highlight>
                <a:latin typeface="Source Sans Pro"/>
                <a:ea typeface="Source Sans Pro"/>
                <a:cs typeface="Source Sans Pro"/>
                <a:sym typeface="Source Sans Pro"/>
              </a:rPr>
              <a:t>Google Dorks</a:t>
            </a:r>
            <a:r>
              <a:rPr lang="es-ES" sz="1700">
                <a:solidFill>
                  <a:srgbClr val="3D3D3C"/>
                </a:solidFill>
                <a:highlight>
                  <a:srgbClr val="FFFFFF"/>
                </a:highlight>
                <a:latin typeface="Source Sans Pro"/>
                <a:ea typeface="Source Sans Pro"/>
                <a:cs typeface="Source Sans Pro"/>
                <a:sym typeface="Source Sans Pro"/>
              </a:rPr>
              <a:t>, también conocidos como</a:t>
            </a:r>
            <a:r>
              <a:rPr lang="es-ES" sz="1700">
                <a:solidFill>
                  <a:srgbClr val="DA243D"/>
                </a:solidFill>
                <a:highlight>
                  <a:srgbClr val="FFFFFF"/>
                </a:highlight>
                <a:uFill>
                  <a:noFill/>
                </a:uFill>
                <a:latin typeface="Source Sans Pro"/>
                <a:ea typeface="Source Sans Pro"/>
                <a:cs typeface="Source Sans Pro"/>
                <a:sym typeface="Source Sans Pro"/>
                <a:hlinkClick r:id="rId3">
                  <a:extLst>
                    <a:ext uri="{A12FA001-AC4F-418D-AE19-62706E023703}">
                      <ahyp:hlinkClr val="tx"/>
                    </a:ext>
                  </a:extLst>
                </a:hlinkClick>
              </a:rPr>
              <a:t> </a:t>
            </a:r>
            <a:r>
              <a:rPr b="1" lang="es-ES" sz="1700">
                <a:solidFill>
                  <a:srgbClr val="DA243D"/>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Google Hacking</a:t>
            </a:r>
            <a:r>
              <a:rPr lang="es-ES" sz="1700">
                <a:solidFill>
                  <a:srgbClr val="3D3D3C"/>
                </a:solidFill>
                <a:highlight>
                  <a:srgbClr val="FFFFFF"/>
                </a:highlight>
                <a:latin typeface="Source Sans Pro"/>
                <a:ea typeface="Source Sans Pro"/>
                <a:cs typeface="Source Sans Pro"/>
                <a:sym typeface="Source Sans Pro"/>
              </a:rPr>
              <a:t>, son combinaciones de operadores de búsqueda que se utilizan para extraer información valiosa desde Google. El término tiene un origen despectivo, debido a que </a:t>
            </a:r>
            <a:r>
              <a:rPr i="1" lang="es-ES" sz="1700">
                <a:solidFill>
                  <a:srgbClr val="3D3D3C"/>
                </a:solidFill>
                <a:highlight>
                  <a:srgbClr val="FFFFFF"/>
                </a:highlight>
                <a:latin typeface="Source Sans Pro"/>
                <a:ea typeface="Source Sans Pro"/>
                <a:cs typeface="Source Sans Pro"/>
                <a:sym typeface="Source Sans Pro"/>
              </a:rPr>
              <a:t>dork</a:t>
            </a:r>
            <a:r>
              <a:rPr lang="es-ES" sz="1700">
                <a:solidFill>
                  <a:srgbClr val="3D3D3C"/>
                </a:solidFill>
                <a:highlight>
                  <a:srgbClr val="FFFFFF"/>
                </a:highlight>
                <a:latin typeface="Source Sans Pro"/>
                <a:ea typeface="Source Sans Pro"/>
                <a:cs typeface="Source Sans Pro"/>
                <a:sym typeface="Source Sans Pro"/>
              </a:rPr>
              <a:t> significa «idiota» y se denomina </a:t>
            </a:r>
            <a:r>
              <a:rPr i="1" lang="es-ES" sz="1700">
                <a:solidFill>
                  <a:srgbClr val="3D3D3C"/>
                </a:solidFill>
                <a:highlight>
                  <a:srgbClr val="FFFFFF"/>
                </a:highlight>
                <a:latin typeface="Source Sans Pro"/>
                <a:ea typeface="Source Sans Pro"/>
                <a:cs typeface="Source Sans Pro"/>
                <a:sym typeface="Source Sans Pro"/>
              </a:rPr>
              <a:t>googledork</a:t>
            </a:r>
            <a:r>
              <a:rPr lang="es-ES" sz="1700">
                <a:solidFill>
                  <a:srgbClr val="3D3D3C"/>
                </a:solidFill>
                <a:highlight>
                  <a:srgbClr val="FFFFFF"/>
                </a:highlight>
                <a:latin typeface="Source Sans Pro"/>
                <a:ea typeface="Source Sans Pro"/>
                <a:cs typeface="Source Sans Pro"/>
                <a:sym typeface="Source Sans Pro"/>
              </a:rPr>
              <a:t> a una persona inepta.</a:t>
            </a:r>
            <a:endParaRPr sz="1700">
              <a:solidFill>
                <a:srgbClr val="3D3D3C"/>
              </a:solidFill>
              <a:highlight>
                <a:srgbClr val="FFFFFF"/>
              </a:highlight>
              <a:latin typeface="Source Sans Pro"/>
              <a:ea typeface="Source Sans Pro"/>
              <a:cs typeface="Source Sans Pro"/>
              <a:sym typeface="Source Sans Pro"/>
            </a:endParaRPr>
          </a:p>
          <a:p>
            <a:pPr indent="0" lvl="0" marL="0" rtl="0" algn="just">
              <a:lnSpc>
                <a:spcPct val="115000"/>
              </a:lnSpc>
              <a:spcBef>
                <a:spcPts val="2400"/>
              </a:spcBef>
              <a:spcAft>
                <a:spcPts val="0"/>
              </a:spcAft>
              <a:buNone/>
            </a:pPr>
            <a:r>
              <a:rPr lang="es-ES" sz="1700">
                <a:solidFill>
                  <a:srgbClr val="3D3D3C"/>
                </a:solidFill>
                <a:highlight>
                  <a:srgbClr val="FFFFFF"/>
                </a:highlight>
                <a:latin typeface="Source Sans Pro"/>
                <a:ea typeface="Source Sans Pro"/>
                <a:cs typeface="Source Sans Pro"/>
                <a:sym typeface="Source Sans Pro"/>
              </a:rPr>
              <a:t>En términos más simples, un Google Dork es una búsqueda avanzada, la cual admite una serie de parámetros para realizar búsquedas en Google y obtener resultados concretos o información más relevante para el usuario.</a:t>
            </a:r>
            <a:endParaRPr sz="1700">
              <a:solidFill>
                <a:srgbClr val="3D3D3C"/>
              </a:solidFill>
              <a:highlight>
                <a:srgbClr val="FFFFFF"/>
              </a:highlight>
              <a:latin typeface="Source Sans Pro"/>
              <a:ea typeface="Source Sans Pro"/>
              <a:cs typeface="Source Sans Pro"/>
              <a:sym typeface="Source Sans Pro"/>
            </a:endParaRPr>
          </a:p>
          <a:p>
            <a:pPr indent="0" lvl="0" marL="0" rtl="0" algn="l">
              <a:spcBef>
                <a:spcPts val="2400"/>
              </a:spcBef>
              <a:spcAft>
                <a:spcPts val="0"/>
              </a:spcAft>
              <a:buNone/>
            </a:pPr>
            <a:r>
              <a:t/>
            </a:r>
            <a:endParaRPr>
              <a:latin typeface="Source Sans Pro"/>
              <a:ea typeface="Source Sans Pro"/>
              <a:cs typeface="Source Sans Pro"/>
              <a:sym typeface="Source Sans Pro"/>
            </a:endParaRPr>
          </a:p>
        </p:txBody>
      </p:sp>
      <p:pic>
        <p:nvPicPr>
          <p:cNvPr id="271" name="Google Shape;271;p30"/>
          <p:cNvPicPr preferRelativeResize="0"/>
          <p:nvPr/>
        </p:nvPicPr>
        <p:blipFill>
          <a:blip r:embed="rId5">
            <a:alphaModFix/>
          </a:blip>
          <a:stretch>
            <a:fillRect/>
          </a:stretch>
        </p:blipFill>
        <p:spPr>
          <a:xfrm>
            <a:off x="6213800" y="1446438"/>
            <a:ext cx="3876675" cy="1181100"/>
          </a:xfrm>
          <a:prstGeom prst="rect">
            <a:avLst/>
          </a:prstGeom>
          <a:noFill/>
          <a:ln>
            <a:noFill/>
          </a:ln>
        </p:spPr>
      </p:pic>
      <p:pic>
        <p:nvPicPr>
          <p:cNvPr id="272" name="Google Shape;272;p30"/>
          <p:cNvPicPr preferRelativeResize="0"/>
          <p:nvPr/>
        </p:nvPicPr>
        <p:blipFill>
          <a:blip r:embed="rId6">
            <a:alphaModFix/>
          </a:blip>
          <a:stretch>
            <a:fillRect/>
          </a:stretch>
        </p:blipFill>
        <p:spPr>
          <a:xfrm>
            <a:off x="2317575" y="1446450"/>
            <a:ext cx="3577750" cy="12049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78" name="Google Shape;278;p3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9" name="Google Shape;279;p31"/>
          <p:cNvSpPr txBox="1"/>
          <p:nvPr/>
        </p:nvSpPr>
        <p:spPr>
          <a:xfrm>
            <a:off x="1835025" y="1856550"/>
            <a:ext cx="8894100" cy="510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700">
                <a:solidFill>
                  <a:srgbClr val="3D3D3C"/>
                </a:solidFill>
                <a:highlight>
                  <a:srgbClr val="FFFFFF"/>
                </a:highlight>
              </a:rPr>
              <a:t>Estos son ejemplos de información sensible que se puede encontrar mediante los Google Dorks:</a:t>
            </a:r>
            <a:endParaRPr sz="1700">
              <a:solidFill>
                <a:srgbClr val="3D3D3C"/>
              </a:solidFill>
              <a:highlight>
                <a:srgbClr val="FFFFFF"/>
              </a:highlight>
            </a:endParaRPr>
          </a:p>
          <a:p>
            <a:pPr indent="-336550" lvl="0" marL="457200" rtl="0" algn="l">
              <a:lnSpc>
                <a:spcPct val="115000"/>
              </a:lnSpc>
              <a:spcBef>
                <a:spcPts val="2400"/>
              </a:spcBef>
              <a:spcAft>
                <a:spcPts val="0"/>
              </a:spcAft>
              <a:buClr>
                <a:srgbClr val="3D3D3C"/>
              </a:buClr>
              <a:buSzPts val="1700"/>
              <a:buFont typeface="Arial"/>
              <a:buChar char="●"/>
            </a:pPr>
            <a:r>
              <a:rPr lang="es-ES" sz="1700">
                <a:solidFill>
                  <a:srgbClr val="3D3D3C"/>
                </a:solidFill>
                <a:highlight>
                  <a:srgbClr val="FFFFFF"/>
                </a:highlight>
              </a:rPr>
              <a:t>Nombre de usuario y contraseñas.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Imágenes y videos.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URLs privadas.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Documentos sensibles.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Detalles de cuentas bancarias.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Listas de correos electrónicos.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Sitios web vulnerables.</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Páginas de inicio de sesión de administrador.</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Directorios de copias de seguridad.</a:t>
            </a:r>
            <a:endParaRPr sz="1700">
              <a:solidFill>
                <a:srgbClr val="3D3D3C"/>
              </a:solidFill>
              <a:highlight>
                <a:srgbClr val="FFFFFF"/>
              </a:highlight>
            </a:endParaRPr>
          </a:p>
          <a:p>
            <a:pPr indent="-336550" lvl="0" marL="457200" rtl="0" algn="l">
              <a:lnSpc>
                <a:spcPct val="115000"/>
              </a:lnSpc>
              <a:spcBef>
                <a:spcPts val="0"/>
              </a:spcBef>
              <a:spcAft>
                <a:spcPts val="0"/>
              </a:spcAft>
              <a:buClr>
                <a:srgbClr val="3D3D3C"/>
              </a:buClr>
              <a:buSzPts val="1700"/>
              <a:buFont typeface="Arial"/>
              <a:buChar char="●"/>
            </a:pPr>
            <a:r>
              <a:rPr lang="es-ES" sz="1700">
                <a:solidFill>
                  <a:srgbClr val="3D3D3C"/>
                </a:solidFill>
                <a:highlight>
                  <a:srgbClr val="FFFFFF"/>
                </a:highlight>
              </a:rPr>
              <a:t>Y mucho más.</a:t>
            </a:r>
            <a:endParaRPr sz="1700">
              <a:solidFill>
                <a:srgbClr val="3D3D3C"/>
              </a:solidFill>
              <a:highlight>
                <a:srgbClr val="FFFFFF"/>
              </a:highlight>
            </a:endParaRPr>
          </a:p>
          <a:p>
            <a:pPr indent="0" lvl="0" marL="0" rtl="0" algn="just">
              <a:lnSpc>
                <a:spcPct val="115000"/>
              </a:lnSpc>
              <a:spcBef>
                <a:spcPts val="1400"/>
              </a:spcBef>
              <a:spcAft>
                <a:spcPts val="0"/>
              </a:spcAft>
              <a:buNone/>
            </a:pPr>
            <a:r>
              <a:t/>
            </a:r>
            <a:endParaRPr sz="1700">
              <a:solidFill>
                <a:srgbClr val="3D3D3C"/>
              </a:solidFill>
              <a:highlight>
                <a:srgbClr val="FFFFFF"/>
              </a:highlight>
            </a:endParaRPr>
          </a:p>
          <a:p>
            <a:pPr indent="0" lvl="0" marL="0" rtl="0" algn="l">
              <a:spcBef>
                <a:spcPts val="2400"/>
              </a:spcBef>
              <a:spcAft>
                <a:spcPts val="0"/>
              </a:spcAft>
              <a:buNone/>
            </a:pPr>
            <a:r>
              <a:t/>
            </a:r>
            <a:endParaRPr/>
          </a:p>
        </p:txBody>
      </p:sp>
      <p:pic>
        <p:nvPicPr>
          <p:cNvPr id="280" name="Google Shape;280;p31"/>
          <p:cNvPicPr preferRelativeResize="0"/>
          <p:nvPr/>
        </p:nvPicPr>
        <p:blipFill>
          <a:blip r:embed="rId3">
            <a:alphaModFix/>
          </a:blip>
          <a:stretch>
            <a:fillRect/>
          </a:stretch>
        </p:blipFill>
        <p:spPr>
          <a:xfrm>
            <a:off x="6239425" y="3033288"/>
            <a:ext cx="3876675" cy="118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86" name="Google Shape;286;p3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287" name="Google Shape;287;p32"/>
          <p:cNvPicPr preferRelativeResize="0"/>
          <p:nvPr/>
        </p:nvPicPr>
        <p:blipFill>
          <a:blip r:embed="rId3">
            <a:alphaModFix/>
          </a:blip>
          <a:stretch>
            <a:fillRect/>
          </a:stretch>
        </p:blipFill>
        <p:spPr>
          <a:xfrm>
            <a:off x="3147125" y="4600625"/>
            <a:ext cx="7601053" cy="817750"/>
          </a:xfrm>
          <a:prstGeom prst="rect">
            <a:avLst/>
          </a:prstGeom>
          <a:noFill/>
          <a:ln>
            <a:noFill/>
          </a:ln>
        </p:spPr>
      </p:pic>
      <p:pic>
        <p:nvPicPr>
          <p:cNvPr id="288" name="Google Shape;288;p32"/>
          <p:cNvPicPr preferRelativeResize="0"/>
          <p:nvPr/>
        </p:nvPicPr>
        <p:blipFill rotWithShape="1">
          <a:blip r:embed="rId4">
            <a:alphaModFix/>
          </a:blip>
          <a:srcRect b="0" l="0" r="0" t="0"/>
          <a:stretch/>
        </p:blipFill>
        <p:spPr>
          <a:xfrm>
            <a:off x="710124" y="1605425"/>
            <a:ext cx="817725" cy="817750"/>
          </a:xfrm>
          <a:prstGeom prst="rect">
            <a:avLst/>
          </a:prstGeom>
          <a:noFill/>
          <a:ln>
            <a:noFill/>
          </a:ln>
        </p:spPr>
      </p:pic>
      <p:sp>
        <p:nvSpPr>
          <p:cNvPr id="289" name="Google Shape;289;p32"/>
          <p:cNvSpPr txBox="1"/>
          <p:nvPr/>
        </p:nvSpPr>
        <p:spPr>
          <a:xfrm>
            <a:off x="321475" y="2533225"/>
            <a:ext cx="2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4 - Google Dorks</a:t>
            </a:r>
            <a:endParaRPr b="1">
              <a:latin typeface="Calibri"/>
              <a:ea typeface="Calibri"/>
              <a:cs typeface="Calibri"/>
              <a:sym typeface="Calibri"/>
            </a:endParaRPr>
          </a:p>
        </p:txBody>
      </p:sp>
      <p:pic>
        <p:nvPicPr>
          <p:cNvPr id="290" name="Google Shape;290;p32"/>
          <p:cNvPicPr preferRelativeResize="0"/>
          <p:nvPr/>
        </p:nvPicPr>
        <p:blipFill>
          <a:blip r:embed="rId5">
            <a:alphaModFix/>
          </a:blip>
          <a:stretch>
            <a:fillRect/>
          </a:stretch>
        </p:blipFill>
        <p:spPr>
          <a:xfrm>
            <a:off x="4032950" y="1680925"/>
            <a:ext cx="4514850" cy="666750"/>
          </a:xfrm>
          <a:prstGeom prst="rect">
            <a:avLst/>
          </a:prstGeom>
          <a:noFill/>
          <a:ln>
            <a:noFill/>
          </a:ln>
        </p:spPr>
      </p:pic>
      <p:pic>
        <p:nvPicPr>
          <p:cNvPr id="291" name="Google Shape;291;p32"/>
          <p:cNvPicPr preferRelativeResize="0"/>
          <p:nvPr/>
        </p:nvPicPr>
        <p:blipFill>
          <a:blip r:embed="rId6">
            <a:alphaModFix/>
          </a:blip>
          <a:stretch>
            <a:fillRect/>
          </a:stretch>
        </p:blipFill>
        <p:spPr>
          <a:xfrm>
            <a:off x="4009138" y="2532513"/>
            <a:ext cx="4562475" cy="876300"/>
          </a:xfrm>
          <a:prstGeom prst="rect">
            <a:avLst/>
          </a:prstGeom>
          <a:noFill/>
          <a:ln>
            <a:noFill/>
          </a:ln>
        </p:spPr>
      </p:pic>
      <p:pic>
        <p:nvPicPr>
          <p:cNvPr id="292" name="Google Shape;292;p32"/>
          <p:cNvPicPr preferRelativeResize="0"/>
          <p:nvPr/>
        </p:nvPicPr>
        <p:blipFill>
          <a:blip r:embed="rId7">
            <a:alphaModFix/>
          </a:blip>
          <a:stretch>
            <a:fillRect/>
          </a:stretch>
        </p:blipFill>
        <p:spPr>
          <a:xfrm>
            <a:off x="4028175" y="3571325"/>
            <a:ext cx="4524375" cy="86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298" name="Google Shape;298;p3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9" name="Google Shape;299;p33"/>
          <p:cNvSpPr txBox="1"/>
          <p:nvPr/>
        </p:nvSpPr>
        <p:spPr>
          <a:xfrm>
            <a:off x="1304050" y="2354850"/>
            <a:ext cx="10144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7000">
                <a:latin typeface="Calibri"/>
                <a:ea typeface="Calibri"/>
                <a:cs typeface="Calibri"/>
                <a:sym typeface="Calibri"/>
              </a:rPr>
              <a:t>EJERCICIO BÚSQUEDA DE FICHEROS</a:t>
            </a:r>
            <a:endParaRPr b="1" sz="7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251400" y="764700"/>
            <a:ext cx="10705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Búsqueda DNS</a:t>
            </a:r>
            <a:endParaRPr/>
          </a:p>
        </p:txBody>
      </p:sp>
      <p:sp>
        <p:nvSpPr>
          <p:cNvPr id="305" name="Google Shape;305;p3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06" name="Google Shape;306;p34"/>
          <p:cNvSpPr txBox="1"/>
          <p:nvPr/>
        </p:nvSpPr>
        <p:spPr>
          <a:xfrm>
            <a:off x="1004225" y="3106975"/>
            <a:ext cx="977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800">
                <a:solidFill>
                  <a:srgbClr val="202124"/>
                </a:solidFill>
                <a:highlight>
                  <a:srgbClr val="FFFFFF"/>
                </a:highlight>
              </a:rPr>
              <a:t>DNSdumpster </a:t>
            </a:r>
            <a:r>
              <a:rPr lang="es-ES" sz="1800">
                <a:solidFill>
                  <a:srgbClr val="202124"/>
                </a:solidFill>
                <a:highlight>
                  <a:srgbClr val="FFFFFF"/>
                </a:highlight>
              </a:rPr>
              <a:t>es una herramienta totalmente gratuita diseñada para facilitarnos el análisis de cualquier dominio y poder obtener en segundos todo tipo de información relacionada con este.</a:t>
            </a:r>
            <a:endParaRPr sz="2000"/>
          </a:p>
        </p:txBody>
      </p:sp>
      <p:pic>
        <p:nvPicPr>
          <p:cNvPr id="307" name="Google Shape;307;p34"/>
          <p:cNvPicPr preferRelativeResize="0"/>
          <p:nvPr/>
        </p:nvPicPr>
        <p:blipFill>
          <a:blip r:embed="rId3">
            <a:alphaModFix/>
          </a:blip>
          <a:stretch>
            <a:fillRect/>
          </a:stretch>
        </p:blipFill>
        <p:spPr>
          <a:xfrm>
            <a:off x="2221375" y="4019413"/>
            <a:ext cx="6515100" cy="1457325"/>
          </a:xfrm>
          <a:prstGeom prst="rect">
            <a:avLst/>
          </a:prstGeom>
          <a:noFill/>
          <a:ln>
            <a:noFill/>
          </a:ln>
        </p:spPr>
      </p:pic>
      <p:sp>
        <p:nvSpPr>
          <p:cNvPr id="308" name="Google Shape;308;p34"/>
          <p:cNvSpPr txBox="1"/>
          <p:nvPr/>
        </p:nvSpPr>
        <p:spPr>
          <a:xfrm>
            <a:off x="2922975" y="1565625"/>
            <a:ext cx="69213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Char char="●"/>
            </a:pPr>
            <a:r>
              <a:rPr b="1" lang="es-ES" sz="2500">
                <a:solidFill>
                  <a:schemeClr val="dk1"/>
                </a:solidFill>
              </a:rPr>
              <a:t>Búsqueda semi-pasiva de información.</a:t>
            </a:r>
            <a:endParaRPr b="1" sz="25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5"/>
          <p:cNvSpPr txBox="1"/>
          <p:nvPr>
            <p:ph type="title"/>
          </p:nvPr>
        </p:nvSpPr>
        <p:spPr>
          <a:xfrm>
            <a:off x="251400" y="764700"/>
            <a:ext cx="10603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a:t>
            </a:r>
            <a:r>
              <a:rPr lang="es-ES" sz="1800">
                <a:solidFill>
                  <a:srgbClr val="202124"/>
                </a:solidFill>
                <a:highlight>
                  <a:schemeClr val="lt1"/>
                </a:highlight>
                <a:latin typeface="Arial"/>
                <a:ea typeface="Arial"/>
                <a:cs typeface="Arial"/>
                <a:sym typeface="Arial"/>
              </a:rPr>
              <a:t>DNSdumpster </a:t>
            </a:r>
            <a:endParaRPr/>
          </a:p>
        </p:txBody>
      </p:sp>
      <p:sp>
        <p:nvSpPr>
          <p:cNvPr id="314" name="Google Shape;314;p3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15" name="Google Shape;315;p35"/>
          <p:cNvPicPr preferRelativeResize="0"/>
          <p:nvPr/>
        </p:nvPicPr>
        <p:blipFill>
          <a:blip r:embed="rId3">
            <a:alphaModFix/>
          </a:blip>
          <a:stretch>
            <a:fillRect/>
          </a:stretch>
        </p:blipFill>
        <p:spPr>
          <a:xfrm>
            <a:off x="1063225" y="1493088"/>
            <a:ext cx="9475590" cy="45918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251400" y="764700"/>
            <a:ext cx="9933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a:t>
            </a:r>
            <a:r>
              <a:rPr lang="es-ES" sz="1800">
                <a:solidFill>
                  <a:srgbClr val="202124"/>
                </a:solidFill>
                <a:highlight>
                  <a:schemeClr val="lt1"/>
                </a:highlight>
                <a:latin typeface="Arial"/>
                <a:ea typeface="Arial"/>
                <a:cs typeface="Arial"/>
                <a:sym typeface="Arial"/>
              </a:rPr>
              <a:t>DNSdumpster </a:t>
            </a:r>
            <a:endParaRPr/>
          </a:p>
        </p:txBody>
      </p:sp>
      <p:sp>
        <p:nvSpPr>
          <p:cNvPr id="321" name="Google Shape;321;p3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22" name="Google Shape;322;p36"/>
          <p:cNvPicPr preferRelativeResize="0"/>
          <p:nvPr/>
        </p:nvPicPr>
        <p:blipFill>
          <a:blip r:embed="rId3">
            <a:alphaModFix/>
          </a:blip>
          <a:stretch>
            <a:fillRect/>
          </a:stretch>
        </p:blipFill>
        <p:spPr>
          <a:xfrm>
            <a:off x="3171825" y="1278800"/>
            <a:ext cx="5848350" cy="876300"/>
          </a:xfrm>
          <a:prstGeom prst="rect">
            <a:avLst/>
          </a:prstGeom>
          <a:noFill/>
          <a:ln>
            <a:noFill/>
          </a:ln>
        </p:spPr>
      </p:pic>
      <p:pic>
        <p:nvPicPr>
          <p:cNvPr id="323" name="Google Shape;323;p36"/>
          <p:cNvPicPr preferRelativeResize="0"/>
          <p:nvPr/>
        </p:nvPicPr>
        <p:blipFill>
          <a:blip r:embed="rId4">
            <a:alphaModFix/>
          </a:blip>
          <a:stretch>
            <a:fillRect/>
          </a:stretch>
        </p:blipFill>
        <p:spPr>
          <a:xfrm>
            <a:off x="2630375" y="2227125"/>
            <a:ext cx="7995407" cy="4210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0"/>
          <p:cNvSpPr txBox="1"/>
          <p:nvPr>
            <p:ph type="title"/>
          </p:nvPr>
        </p:nvSpPr>
        <p:spPr>
          <a:xfrm>
            <a:off x="-220400" y="1123700"/>
            <a:ext cx="12631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a:t>
            </a:r>
            <a:endParaRPr/>
          </a:p>
          <a:p>
            <a:pPr indent="0" lvl="0" marL="0" rtl="0" algn="ctr">
              <a:spcBef>
                <a:spcPts val="0"/>
              </a:spcBef>
              <a:spcAft>
                <a:spcPts val="0"/>
              </a:spcAft>
              <a:buClr>
                <a:schemeClr val="dk1"/>
              </a:buClr>
              <a:buSzPct val="100000"/>
              <a:buFont typeface="Source Sans Pro"/>
              <a:buNone/>
            </a:pPr>
            <a:r>
              <a:rPr lang="es-ES"/>
              <a:t>(Búsqueda de información)</a:t>
            </a:r>
            <a:endParaRPr/>
          </a:p>
        </p:txBody>
      </p:sp>
      <p:sp>
        <p:nvSpPr>
          <p:cNvPr id="93" name="Google Shape;93;p1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94" name="Google Shape;94;p10"/>
          <p:cNvSpPr txBox="1"/>
          <p:nvPr/>
        </p:nvSpPr>
        <p:spPr>
          <a:xfrm>
            <a:off x="1975650" y="2086225"/>
            <a:ext cx="9401400" cy="4863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b="1" lang="es-ES" sz="2500"/>
              <a:t>Búsqueda pasiva de información.</a:t>
            </a:r>
            <a:endParaRPr b="1" sz="2500"/>
          </a:p>
          <a:p>
            <a:pPr indent="0" lvl="0" marL="457200" rtl="0" algn="just">
              <a:spcBef>
                <a:spcPts val="0"/>
              </a:spcBef>
              <a:spcAft>
                <a:spcPts val="0"/>
              </a:spcAft>
              <a:buNone/>
            </a:pPr>
            <a:r>
              <a:rPr lang="es-ES" sz="1700"/>
              <a:t>Un inventario realizado de forma pasiva es aquel que no realiza ninguna acción de manera directa sobre los activos para obtener información sobre los mismos y, por lo tanto, no es tan intrusiva como la forma activa. Este tipo de inventariado nos permite conocer cierta información sobre los activos, no siempre de manera precisa, pero sin provocar algún impacto sobre los mismos.</a:t>
            </a:r>
            <a:endParaRPr sz="1700"/>
          </a:p>
          <a:p>
            <a:pPr indent="0" lvl="0" marL="457200" rtl="0" algn="just">
              <a:spcBef>
                <a:spcPts val="0"/>
              </a:spcBef>
              <a:spcAft>
                <a:spcPts val="0"/>
              </a:spcAft>
              <a:buNone/>
            </a:pPr>
            <a:r>
              <a:t/>
            </a:r>
            <a:endParaRPr sz="1700"/>
          </a:p>
          <a:p>
            <a:pPr indent="-387350" lvl="0" marL="457200" rtl="0" algn="l">
              <a:spcBef>
                <a:spcPts val="0"/>
              </a:spcBef>
              <a:spcAft>
                <a:spcPts val="0"/>
              </a:spcAft>
              <a:buClr>
                <a:schemeClr val="dk1"/>
              </a:buClr>
              <a:buSzPts val="2500"/>
              <a:buChar char="●"/>
            </a:pPr>
            <a:r>
              <a:rPr b="1" lang="es-ES" sz="2500">
                <a:solidFill>
                  <a:schemeClr val="dk1"/>
                </a:solidFill>
              </a:rPr>
              <a:t>Búsqueda activa de información.</a:t>
            </a:r>
            <a:endParaRPr b="1" sz="2500">
              <a:solidFill>
                <a:schemeClr val="dk1"/>
              </a:solidFill>
            </a:endParaRPr>
          </a:p>
          <a:p>
            <a:pPr indent="0" lvl="0" marL="457200" rtl="0" algn="just">
              <a:spcBef>
                <a:spcPts val="0"/>
              </a:spcBef>
              <a:spcAft>
                <a:spcPts val="0"/>
              </a:spcAft>
              <a:buNone/>
            </a:pPr>
            <a:r>
              <a:rPr lang="es-ES" sz="1800">
                <a:solidFill>
                  <a:schemeClr val="dk1"/>
                </a:solidFill>
              </a:rPr>
              <a:t>Un inventario elaborado de forma activa es aquel que requiere realizar una acción directa, como revisar la configuración del activo o lanzar un pequeño script que nos dé información sobre los activos de una manera detallada, a costa de tener un posible impacto sobre los mismos.</a:t>
            </a:r>
            <a:endParaRPr sz="1800">
              <a:solidFill>
                <a:schemeClr val="dk1"/>
              </a:solidFill>
            </a:endParaRPr>
          </a:p>
          <a:p>
            <a:pPr indent="0" lvl="0" marL="457200" rtl="0" algn="just">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457200" rtl="0" algn="l">
              <a:spcBef>
                <a:spcPts val="0"/>
              </a:spcBef>
              <a:spcAft>
                <a:spcPts val="0"/>
              </a:spcAft>
              <a:buNone/>
            </a:pPr>
            <a:r>
              <a:t/>
            </a:r>
            <a:endParaRPr sz="1600">
              <a:latin typeface="Source Sans Pro"/>
              <a:ea typeface="Source Sans Pro"/>
              <a:cs typeface="Source Sans Pro"/>
              <a:sym typeface="Source Sans Pro"/>
            </a:endParaRPr>
          </a:p>
          <a:p>
            <a:pPr indent="0" lvl="0" marL="457200" rtl="0" algn="l">
              <a:spcBef>
                <a:spcPts val="0"/>
              </a:spcBef>
              <a:spcAft>
                <a:spcPts val="0"/>
              </a:spcAft>
              <a:buNone/>
            </a:pPr>
            <a:r>
              <a:rPr lang="es-ES" sz="1600">
                <a:latin typeface="Source Sans Pro"/>
                <a:ea typeface="Source Sans Pro"/>
                <a:cs typeface="Source Sans Pro"/>
                <a:sym typeface="Source Sans Pro"/>
              </a:rPr>
              <a:t>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251400" y="764700"/>
            <a:ext cx="9933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a:t>
            </a:r>
            <a:r>
              <a:rPr lang="es-ES" sz="1800">
                <a:solidFill>
                  <a:srgbClr val="202124"/>
                </a:solidFill>
                <a:highlight>
                  <a:schemeClr val="lt1"/>
                </a:highlight>
                <a:latin typeface="Arial"/>
                <a:ea typeface="Arial"/>
                <a:cs typeface="Arial"/>
                <a:sym typeface="Arial"/>
              </a:rPr>
              <a:t>DNSdumpster </a:t>
            </a:r>
            <a:endParaRPr/>
          </a:p>
        </p:txBody>
      </p:sp>
      <p:sp>
        <p:nvSpPr>
          <p:cNvPr id="329" name="Google Shape;329;p37"/>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30" name="Google Shape;330;p37"/>
          <p:cNvPicPr preferRelativeResize="0"/>
          <p:nvPr/>
        </p:nvPicPr>
        <p:blipFill>
          <a:blip r:embed="rId3">
            <a:alphaModFix/>
          </a:blip>
          <a:stretch>
            <a:fillRect/>
          </a:stretch>
        </p:blipFill>
        <p:spPr>
          <a:xfrm>
            <a:off x="5950150" y="3251750"/>
            <a:ext cx="4912671" cy="2876550"/>
          </a:xfrm>
          <a:prstGeom prst="rect">
            <a:avLst/>
          </a:prstGeom>
          <a:noFill/>
          <a:ln>
            <a:noFill/>
          </a:ln>
        </p:spPr>
      </p:pic>
      <p:pic>
        <p:nvPicPr>
          <p:cNvPr id="331" name="Google Shape;331;p37"/>
          <p:cNvPicPr preferRelativeResize="0"/>
          <p:nvPr/>
        </p:nvPicPr>
        <p:blipFill>
          <a:blip r:embed="rId4">
            <a:alphaModFix/>
          </a:blip>
          <a:stretch>
            <a:fillRect/>
          </a:stretch>
        </p:blipFill>
        <p:spPr>
          <a:xfrm>
            <a:off x="842400" y="3251750"/>
            <a:ext cx="4648200" cy="2876550"/>
          </a:xfrm>
          <a:prstGeom prst="rect">
            <a:avLst/>
          </a:prstGeom>
          <a:noFill/>
          <a:ln>
            <a:noFill/>
          </a:ln>
        </p:spPr>
      </p:pic>
      <p:pic>
        <p:nvPicPr>
          <p:cNvPr id="332" name="Google Shape;332;p37"/>
          <p:cNvPicPr preferRelativeResize="0"/>
          <p:nvPr/>
        </p:nvPicPr>
        <p:blipFill>
          <a:blip r:embed="rId5">
            <a:alphaModFix/>
          </a:blip>
          <a:stretch>
            <a:fillRect/>
          </a:stretch>
        </p:blipFill>
        <p:spPr>
          <a:xfrm>
            <a:off x="3274250" y="1560425"/>
            <a:ext cx="5343525" cy="1219200"/>
          </a:xfrm>
          <a:prstGeom prst="rect">
            <a:avLst/>
          </a:prstGeom>
          <a:noFill/>
          <a:ln>
            <a:noFill/>
          </a:ln>
        </p:spPr>
      </p:pic>
      <p:pic>
        <p:nvPicPr>
          <p:cNvPr id="333" name="Google Shape;333;p37"/>
          <p:cNvPicPr preferRelativeResize="0"/>
          <p:nvPr/>
        </p:nvPicPr>
        <p:blipFill rotWithShape="1">
          <a:blip r:embed="rId6">
            <a:alphaModFix/>
          </a:blip>
          <a:srcRect b="0" l="0" r="0" t="0"/>
          <a:stretch/>
        </p:blipFill>
        <p:spPr>
          <a:xfrm>
            <a:off x="676074" y="1628125"/>
            <a:ext cx="817725" cy="817750"/>
          </a:xfrm>
          <a:prstGeom prst="rect">
            <a:avLst/>
          </a:prstGeom>
          <a:noFill/>
          <a:ln>
            <a:noFill/>
          </a:ln>
        </p:spPr>
      </p:pic>
      <p:sp>
        <p:nvSpPr>
          <p:cNvPr id="334" name="Google Shape;334;p37"/>
          <p:cNvSpPr txBox="1"/>
          <p:nvPr/>
        </p:nvSpPr>
        <p:spPr>
          <a:xfrm>
            <a:off x="321475" y="2533225"/>
            <a:ext cx="2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5 - DNSDumpster</a:t>
            </a:r>
            <a:endParaRPr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251400" y="764700"/>
            <a:ext cx="99333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 </a:t>
            </a:r>
            <a:r>
              <a:rPr lang="es-ES" sz="1800">
                <a:solidFill>
                  <a:srgbClr val="202124"/>
                </a:solidFill>
                <a:highlight>
                  <a:schemeClr val="lt1"/>
                </a:highlight>
                <a:latin typeface="Arial"/>
                <a:ea typeface="Arial"/>
                <a:cs typeface="Arial"/>
                <a:sym typeface="Arial"/>
              </a:rPr>
              <a:t>DNSdumpster </a:t>
            </a:r>
            <a:endParaRPr/>
          </a:p>
        </p:txBody>
      </p:sp>
      <p:sp>
        <p:nvSpPr>
          <p:cNvPr id="340" name="Google Shape;340;p38"/>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1" name="Google Shape;341;p38"/>
          <p:cNvSpPr txBox="1"/>
          <p:nvPr/>
        </p:nvSpPr>
        <p:spPr>
          <a:xfrm>
            <a:off x="1304050" y="2354850"/>
            <a:ext cx="10144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7000">
                <a:latin typeface="Calibri"/>
                <a:ea typeface="Calibri"/>
                <a:cs typeface="Calibri"/>
                <a:sym typeface="Calibri"/>
              </a:rPr>
              <a:t>EJERCICIO INFORMACIÓN DEL DOMINIO</a:t>
            </a:r>
            <a:endParaRPr b="1" sz="70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347" name="Google Shape;347;p39"/>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48" name="Google Shape;348;p39"/>
          <p:cNvSpPr txBox="1"/>
          <p:nvPr/>
        </p:nvSpPr>
        <p:spPr>
          <a:xfrm>
            <a:off x="2397600" y="2263650"/>
            <a:ext cx="83046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ES" sz="2400">
                <a:solidFill>
                  <a:srgbClr val="202124"/>
                </a:solidFill>
                <a:highlight>
                  <a:srgbClr val="FFFFFF"/>
                </a:highlight>
              </a:rPr>
              <a:t>FOCA </a:t>
            </a:r>
            <a:r>
              <a:rPr lang="es-ES" sz="2400">
                <a:solidFill>
                  <a:srgbClr val="202124"/>
                </a:solidFill>
                <a:highlight>
                  <a:srgbClr val="FFFFFF"/>
                </a:highlight>
              </a:rPr>
              <a:t>es un software de código abierto con el que podremos extraer los </a:t>
            </a:r>
            <a:r>
              <a:rPr b="1" lang="es-ES" sz="2400">
                <a:solidFill>
                  <a:srgbClr val="202124"/>
                </a:solidFill>
                <a:highlight>
                  <a:srgbClr val="FFFFFF"/>
                </a:highlight>
              </a:rPr>
              <a:t>metadatos </a:t>
            </a:r>
            <a:r>
              <a:rPr lang="es-ES" sz="2400">
                <a:solidFill>
                  <a:srgbClr val="202124"/>
                </a:solidFill>
                <a:highlight>
                  <a:srgbClr val="FFFFFF"/>
                </a:highlight>
              </a:rPr>
              <a:t>de cualquier tipo de documento (documentos de texto, imágenes, vídeos, etc.).</a:t>
            </a:r>
            <a:endParaRPr sz="2600">
              <a:latin typeface="Calibri"/>
              <a:ea typeface="Calibri"/>
              <a:cs typeface="Calibri"/>
              <a:sym typeface="Calibri"/>
            </a:endParaRPr>
          </a:p>
        </p:txBody>
      </p:sp>
      <p:pic>
        <p:nvPicPr>
          <p:cNvPr id="349" name="Google Shape;349;p39"/>
          <p:cNvPicPr preferRelativeResize="0"/>
          <p:nvPr/>
        </p:nvPicPr>
        <p:blipFill>
          <a:blip r:embed="rId3">
            <a:alphaModFix/>
          </a:blip>
          <a:stretch>
            <a:fillRect/>
          </a:stretch>
        </p:blipFill>
        <p:spPr>
          <a:xfrm>
            <a:off x="4348163" y="3776050"/>
            <a:ext cx="3495675" cy="1304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355" name="Google Shape;355;p40"/>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356" name="Google Shape;356;p40"/>
          <p:cNvPicPr preferRelativeResize="0"/>
          <p:nvPr/>
        </p:nvPicPr>
        <p:blipFill rotWithShape="1">
          <a:blip r:embed="rId3">
            <a:alphaModFix/>
          </a:blip>
          <a:srcRect b="0" l="0" r="0" t="0"/>
          <a:stretch/>
        </p:blipFill>
        <p:spPr>
          <a:xfrm>
            <a:off x="676074" y="1628125"/>
            <a:ext cx="817725" cy="817750"/>
          </a:xfrm>
          <a:prstGeom prst="rect">
            <a:avLst/>
          </a:prstGeom>
          <a:noFill/>
          <a:ln>
            <a:noFill/>
          </a:ln>
        </p:spPr>
      </p:pic>
      <p:sp>
        <p:nvSpPr>
          <p:cNvPr id="357" name="Google Shape;357;p40"/>
          <p:cNvSpPr txBox="1"/>
          <p:nvPr/>
        </p:nvSpPr>
        <p:spPr>
          <a:xfrm>
            <a:off x="368388" y="2585675"/>
            <a:ext cx="14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a:latin typeface="Calibri"/>
                <a:ea typeface="Calibri"/>
                <a:cs typeface="Calibri"/>
                <a:sym typeface="Calibri"/>
              </a:rPr>
              <a:t>Demo 6 - Foca</a:t>
            </a:r>
            <a:endParaRPr b="1">
              <a:latin typeface="Calibri"/>
              <a:ea typeface="Calibri"/>
              <a:cs typeface="Calibri"/>
              <a:sym typeface="Calibri"/>
            </a:endParaRPr>
          </a:p>
        </p:txBody>
      </p:sp>
      <p:pic>
        <p:nvPicPr>
          <p:cNvPr id="358" name="Google Shape;358;p40"/>
          <p:cNvPicPr preferRelativeResize="0"/>
          <p:nvPr/>
        </p:nvPicPr>
        <p:blipFill>
          <a:blip r:embed="rId4">
            <a:alphaModFix/>
          </a:blip>
          <a:stretch>
            <a:fillRect/>
          </a:stretch>
        </p:blipFill>
        <p:spPr>
          <a:xfrm>
            <a:off x="7379488" y="3268375"/>
            <a:ext cx="2328250" cy="2910313"/>
          </a:xfrm>
          <a:prstGeom prst="rect">
            <a:avLst/>
          </a:prstGeom>
          <a:noFill/>
          <a:ln>
            <a:noFill/>
          </a:ln>
        </p:spPr>
      </p:pic>
      <p:pic>
        <p:nvPicPr>
          <p:cNvPr id="359" name="Google Shape;359;p40"/>
          <p:cNvPicPr preferRelativeResize="0"/>
          <p:nvPr/>
        </p:nvPicPr>
        <p:blipFill>
          <a:blip r:embed="rId5">
            <a:alphaModFix/>
          </a:blip>
          <a:stretch>
            <a:fillRect/>
          </a:stretch>
        </p:blipFill>
        <p:spPr>
          <a:xfrm>
            <a:off x="2976425" y="1436050"/>
            <a:ext cx="6794575" cy="1533875"/>
          </a:xfrm>
          <a:prstGeom prst="rect">
            <a:avLst/>
          </a:prstGeom>
          <a:noFill/>
          <a:ln>
            <a:noFill/>
          </a:ln>
        </p:spPr>
      </p:pic>
      <p:pic>
        <p:nvPicPr>
          <p:cNvPr id="360" name="Google Shape;360;p40"/>
          <p:cNvPicPr preferRelativeResize="0"/>
          <p:nvPr/>
        </p:nvPicPr>
        <p:blipFill>
          <a:blip r:embed="rId6">
            <a:alphaModFix/>
          </a:blip>
          <a:stretch>
            <a:fillRect/>
          </a:stretch>
        </p:blipFill>
        <p:spPr>
          <a:xfrm>
            <a:off x="1113550" y="3545513"/>
            <a:ext cx="5400675" cy="187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366" name="Google Shape;366;p4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67" name="Google Shape;367;p41"/>
          <p:cNvSpPr txBox="1"/>
          <p:nvPr/>
        </p:nvSpPr>
        <p:spPr>
          <a:xfrm>
            <a:off x="1304050" y="2354850"/>
            <a:ext cx="10144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ES" sz="7000">
                <a:latin typeface="Calibri"/>
                <a:ea typeface="Calibri"/>
                <a:cs typeface="Calibri"/>
                <a:sym typeface="Calibri"/>
              </a:rPr>
              <a:t>EJERCICIO METADATOS</a:t>
            </a:r>
            <a:endParaRPr b="1" sz="7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1"/>
          <p:cNvSpPr txBox="1"/>
          <p:nvPr>
            <p:ph type="title"/>
          </p:nvPr>
        </p:nvSpPr>
        <p:spPr>
          <a:xfrm>
            <a:off x="-220400" y="1123700"/>
            <a:ext cx="126312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a:t>
            </a:r>
            <a:endParaRPr/>
          </a:p>
          <a:p>
            <a:pPr indent="0" lvl="0" marL="0" rtl="0" algn="ctr">
              <a:spcBef>
                <a:spcPts val="0"/>
              </a:spcBef>
              <a:spcAft>
                <a:spcPts val="0"/>
              </a:spcAft>
              <a:buClr>
                <a:schemeClr val="dk1"/>
              </a:buClr>
              <a:buSzPct val="100000"/>
              <a:buFont typeface="Source Sans Pro"/>
              <a:buNone/>
            </a:pPr>
            <a:r>
              <a:rPr lang="es-ES"/>
              <a:t>(Búsqueda de información)</a:t>
            </a:r>
            <a:endParaRPr/>
          </a:p>
        </p:txBody>
      </p:sp>
      <p:sp>
        <p:nvSpPr>
          <p:cNvPr id="100" name="Google Shape;100;p11"/>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1" name="Google Shape;101;p11"/>
          <p:cNvSpPr txBox="1"/>
          <p:nvPr/>
        </p:nvSpPr>
        <p:spPr>
          <a:xfrm>
            <a:off x="429400" y="2293550"/>
            <a:ext cx="11331600" cy="3478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b="1" lang="es-ES" sz="2500"/>
              <a:t>Recopilación pasiva de información</a:t>
            </a:r>
            <a:r>
              <a:rPr lang="es-ES" sz="2500"/>
              <a:t>.Las actividades realizadas no son intrusivas.Generalmente información pública: Buscadores, Shodan, Censys, </a:t>
            </a:r>
            <a:r>
              <a:rPr lang="es-ES" sz="2500">
                <a:solidFill>
                  <a:schemeClr val="dk1"/>
                </a:solidFill>
              </a:rPr>
              <a:t>Google Hacking..</a:t>
            </a:r>
            <a:endParaRPr sz="2500"/>
          </a:p>
          <a:p>
            <a:pPr indent="-387350" lvl="0" marL="457200" rtl="0" algn="l">
              <a:spcBef>
                <a:spcPts val="0"/>
              </a:spcBef>
              <a:spcAft>
                <a:spcPts val="0"/>
              </a:spcAft>
              <a:buSzPts val="2500"/>
              <a:buChar char="●"/>
            </a:pPr>
            <a:r>
              <a:rPr b="1" lang="es-ES" sz="2500"/>
              <a:t>Recopilación semi-pasiva de información</a:t>
            </a:r>
            <a:r>
              <a:rPr lang="es-ES" sz="2500"/>
              <a:t>.(Generan en el destinatario un tráfico de red similar al normal) :DNSdumpster, Wireshark, Foca….</a:t>
            </a:r>
            <a:endParaRPr sz="2500"/>
          </a:p>
          <a:p>
            <a:pPr indent="-387350" lvl="0" marL="457200" rtl="0" algn="l">
              <a:spcBef>
                <a:spcPts val="0"/>
              </a:spcBef>
              <a:spcAft>
                <a:spcPts val="0"/>
              </a:spcAft>
              <a:buSzPts val="2500"/>
              <a:buChar char="●"/>
            </a:pPr>
            <a:r>
              <a:rPr b="1" lang="es-ES" sz="2500"/>
              <a:t>Recopilación activa de información</a:t>
            </a:r>
            <a:r>
              <a:rPr lang="es-ES" sz="2500"/>
              <a:t>.Las actividades realizadas interactúan de manera directa.Pueden ser intrusivas .Nmap, Openvas...</a:t>
            </a:r>
            <a:endParaRPr sz="2500"/>
          </a:p>
          <a:p>
            <a:pPr indent="0" lvl="0" marL="457200" rtl="0" algn="l">
              <a:spcBef>
                <a:spcPts val="0"/>
              </a:spcBef>
              <a:spcAft>
                <a:spcPts val="0"/>
              </a:spcAft>
              <a:buNone/>
            </a:pPr>
            <a:r>
              <a:rPr lang="es-ES" sz="2500">
                <a:latin typeface="Source Sans Pro"/>
                <a:ea typeface="Source Sans Pro"/>
                <a:cs typeface="Source Sans Pro"/>
                <a:sym typeface="Source Sans Pro"/>
              </a:rPr>
              <a:t>	</a:t>
            </a:r>
            <a:endParaRPr sz="2500">
              <a:latin typeface="Source Sans Pro"/>
              <a:ea typeface="Source Sans Pro"/>
              <a:cs typeface="Source Sans Pro"/>
              <a:sym typeface="Source Sans Pr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2"/>
          <p:cNvSpPr txBox="1"/>
          <p:nvPr>
            <p:ph type="title"/>
          </p:nvPr>
        </p:nvSpPr>
        <p:spPr>
          <a:xfrm>
            <a:off x="1423750" y="1123700"/>
            <a:ext cx="9672900" cy="1182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a:t>
            </a:r>
            <a:r>
              <a:rPr lang="es-ES"/>
              <a:t>E</a:t>
            </a:r>
            <a:r>
              <a:rPr lang="es-ES"/>
              <a:t>quipos expuestos en internet </a:t>
            </a:r>
            <a:endParaRPr/>
          </a:p>
          <a:p>
            <a:pPr indent="0" lvl="0" marL="0" rtl="0" algn="ctr">
              <a:spcBef>
                <a:spcPts val="0"/>
              </a:spcBef>
              <a:spcAft>
                <a:spcPts val="0"/>
              </a:spcAft>
              <a:buClr>
                <a:schemeClr val="dk1"/>
              </a:buClr>
              <a:buSzPct val="100000"/>
              <a:buFont typeface="Source Sans Pro"/>
              <a:buNone/>
            </a:pPr>
            <a:r>
              <a:rPr lang="es-ES"/>
              <a:t>(Búsqueda de información)</a:t>
            </a:r>
            <a:endParaRPr/>
          </a:p>
        </p:txBody>
      </p:sp>
      <p:sp>
        <p:nvSpPr>
          <p:cNvPr id="107" name="Google Shape;107;p12"/>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08" name="Google Shape;108;p12"/>
          <p:cNvSpPr txBox="1"/>
          <p:nvPr/>
        </p:nvSpPr>
        <p:spPr>
          <a:xfrm>
            <a:off x="6000250" y="3894525"/>
            <a:ext cx="50964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Pentesting.</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Hacking ético.</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Auditoría  de ciberseguridad.</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Informe de ciberseguridad.</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s-ES" sz="2400">
                <a:latin typeface="Source Sans Pro"/>
                <a:ea typeface="Source Sans Pro"/>
                <a:cs typeface="Source Sans Pro"/>
                <a:sym typeface="Source Sans Pro"/>
              </a:rPr>
              <a:t>Diagnóstico de ciberseguridad.</a:t>
            </a:r>
            <a:endParaRPr>
              <a:latin typeface="Calibri"/>
              <a:ea typeface="Calibri"/>
              <a:cs typeface="Calibri"/>
              <a:sym typeface="Calibri"/>
            </a:endParaRPr>
          </a:p>
        </p:txBody>
      </p:sp>
      <p:pic>
        <p:nvPicPr>
          <p:cNvPr id="109" name="Google Shape;109;p12"/>
          <p:cNvPicPr preferRelativeResize="0"/>
          <p:nvPr/>
        </p:nvPicPr>
        <p:blipFill>
          <a:blip r:embed="rId3">
            <a:alphaModFix/>
          </a:blip>
          <a:stretch>
            <a:fillRect/>
          </a:stretch>
        </p:blipFill>
        <p:spPr>
          <a:xfrm>
            <a:off x="791925" y="1737825"/>
            <a:ext cx="2306700" cy="1838385"/>
          </a:xfrm>
          <a:prstGeom prst="rect">
            <a:avLst/>
          </a:prstGeom>
          <a:noFill/>
          <a:ln>
            <a:noFill/>
          </a:ln>
        </p:spPr>
      </p:pic>
      <p:sp>
        <p:nvSpPr>
          <p:cNvPr id="110" name="Google Shape;110;p12"/>
          <p:cNvSpPr txBox="1"/>
          <p:nvPr/>
        </p:nvSpPr>
        <p:spPr>
          <a:xfrm>
            <a:off x="3483700" y="2306300"/>
            <a:ext cx="8381100" cy="1762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s-ES" sz="1200">
                <a:solidFill>
                  <a:srgbClr val="222222"/>
                </a:solidFill>
                <a:highlight>
                  <a:srgbClr val="FFFFFF"/>
                </a:highlight>
                <a:latin typeface="Source Sans Pro"/>
                <a:ea typeface="Source Sans Pro"/>
                <a:cs typeface="Source Sans Pro"/>
                <a:sym typeface="Source Sans Pro"/>
              </a:rPr>
              <a:t>OSINT (Open Source INTelligence)</a:t>
            </a:r>
            <a:r>
              <a:rPr lang="es-ES" sz="1200">
                <a:solidFill>
                  <a:srgbClr val="222222"/>
                </a:solidFill>
                <a:highlight>
                  <a:srgbClr val="FFFFFF"/>
                </a:highlight>
                <a:latin typeface="Source Sans Pro"/>
                <a:ea typeface="Source Sans Pro"/>
                <a:cs typeface="Source Sans Pro"/>
                <a:sym typeface="Source Sans Pro"/>
              </a:rPr>
              <a:t>, traducido como </a:t>
            </a:r>
            <a:r>
              <a:rPr b="1" lang="es-ES" sz="1200">
                <a:solidFill>
                  <a:srgbClr val="222222"/>
                </a:solidFill>
                <a:highlight>
                  <a:srgbClr val="FFFFFF"/>
                </a:highlight>
                <a:latin typeface="Source Sans Pro"/>
                <a:ea typeface="Source Sans Pro"/>
                <a:cs typeface="Source Sans Pro"/>
                <a:sym typeface="Source Sans Pro"/>
              </a:rPr>
              <a:t>Inteligencia de Fuentes Abiertas</a:t>
            </a:r>
            <a:r>
              <a:rPr lang="es-ES" sz="1200">
                <a:solidFill>
                  <a:srgbClr val="222222"/>
                </a:solidFill>
                <a:highlight>
                  <a:srgbClr val="FFFFFF"/>
                </a:highlight>
                <a:latin typeface="Source Sans Pro"/>
                <a:ea typeface="Source Sans Pro"/>
                <a:cs typeface="Source Sans Pro"/>
                <a:sym typeface="Source Sans Pro"/>
              </a:rPr>
              <a:t>, hace referencia al conjunto de técnicas y herramientas para recopilar información pública, analizar los </a:t>
            </a:r>
            <a:r>
              <a:rPr b="1" lang="es-ES" sz="1200">
                <a:solidFill>
                  <a:srgbClr val="222222"/>
                </a:solidFill>
                <a:highlight>
                  <a:srgbClr val="FFFFFF"/>
                </a:highlight>
                <a:latin typeface="Source Sans Pro"/>
                <a:ea typeface="Source Sans Pro"/>
                <a:cs typeface="Source Sans Pro"/>
                <a:sym typeface="Source Sans Pro"/>
              </a:rPr>
              <a:t>datos</a:t>
            </a:r>
            <a:r>
              <a:rPr lang="es-ES" sz="1200">
                <a:solidFill>
                  <a:srgbClr val="222222"/>
                </a:solidFill>
                <a:highlight>
                  <a:srgbClr val="FFFFFF"/>
                </a:highlight>
                <a:latin typeface="Source Sans Pro"/>
                <a:ea typeface="Source Sans Pro"/>
                <a:cs typeface="Source Sans Pro"/>
                <a:sym typeface="Source Sans Pro"/>
              </a:rPr>
              <a:t> y correlacionarlos convirtiéndolos en </a:t>
            </a:r>
            <a:r>
              <a:rPr b="1" lang="es-ES" sz="1200">
                <a:solidFill>
                  <a:srgbClr val="222222"/>
                </a:solidFill>
                <a:highlight>
                  <a:srgbClr val="FFFFFF"/>
                </a:highlight>
                <a:latin typeface="Source Sans Pro"/>
                <a:ea typeface="Source Sans Pro"/>
                <a:cs typeface="Source Sans Pro"/>
                <a:sym typeface="Source Sans Pro"/>
              </a:rPr>
              <a:t>conocimiento</a:t>
            </a:r>
            <a:r>
              <a:rPr lang="es-ES" sz="1200">
                <a:solidFill>
                  <a:srgbClr val="222222"/>
                </a:solidFill>
                <a:highlight>
                  <a:srgbClr val="FFFFFF"/>
                </a:highlight>
                <a:latin typeface="Source Sans Pro"/>
                <a:ea typeface="Source Sans Pro"/>
                <a:cs typeface="Source Sans Pro"/>
                <a:sym typeface="Source Sans Pro"/>
              </a:rPr>
              <a:t> </a:t>
            </a:r>
            <a:r>
              <a:rPr b="1" lang="es-ES" sz="1200">
                <a:solidFill>
                  <a:srgbClr val="222222"/>
                </a:solidFill>
                <a:highlight>
                  <a:srgbClr val="FFFFFF"/>
                </a:highlight>
                <a:latin typeface="Source Sans Pro"/>
                <a:ea typeface="Source Sans Pro"/>
                <a:cs typeface="Source Sans Pro"/>
                <a:sym typeface="Source Sans Pro"/>
              </a:rPr>
              <a:t>útil</a:t>
            </a:r>
            <a:r>
              <a:rPr lang="es-ES" sz="1200">
                <a:solidFill>
                  <a:srgbClr val="222222"/>
                </a:solidFill>
                <a:highlight>
                  <a:srgbClr val="FFFFFF"/>
                </a:highlight>
                <a:latin typeface="Source Sans Pro"/>
                <a:ea typeface="Source Sans Pro"/>
                <a:cs typeface="Source Sans Pro"/>
                <a:sym typeface="Source Sans Pro"/>
              </a:rPr>
              <a:t>.</a:t>
            </a:r>
            <a:endParaRPr sz="1200">
              <a:solidFill>
                <a:srgbClr val="222222"/>
              </a:solidFill>
              <a:highlight>
                <a:srgbClr val="FFFFFF"/>
              </a:highlight>
              <a:latin typeface="Source Sans Pro"/>
              <a:ea typeface="Source Sans Pro"/>
              <a:cs typeface="Source Sans Pro"/>
              <a:sym typeface="Source Sans Pro"/>
            </a:endParaRPr>
          </a:p>
          <a:p>
            <a:pPr indent="0" lvl="0" marL="0" rtl="0" algn="just">
              <a:lnSpc>
                <a:spcPct val="115000"/>
              </a:lnSpc>
              <a:spcBef>
                <a:spcPts val="2000"/>
              </a:spcBef>
              <a:spcAft>
                <a:spcPts val="0"/>
              </a:spcAft>
              <a:buClr>
                <a:schemeClr val="dk1"/>
              </a:buClr>
              <a:buSzPts val="1100"/>
              <a:buFont typeface="Arial"/>
              <a:buNone/>
            </a:pPr>
            <a:r>
              <a:rPr lang="es-ES" sz="1200">
                <a:solidFill>
                  <a:srgbClr val="222222"/>
                </a:solidFill>
                <a:highlight>
                  <a:srgbClr val="FFFFFF"/>
                </a:highlight>
                <a:latin typeface="Source Sans Pro"/>
                <a:ea typeface="Source Sans Pro"/>
                <a:cs typeface="Source Sans Pro"/>
                <a:sym typeface="Source Sans Pro"/>
              </a:rPr>
              <a:t>En otras palabras, podríamos decir que aplicamos </a:t>
            </a:r>
            <a:r>
              <a:rPr b="1" lang="es-ES" sz="1200">
                <a:solidFill>
                  <a:srgbClr val="008D7F"/>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OSINT</a:t>
            </a:r>
            <a:r>
              <a:rPr lang="es-ES" sz="1200">
                <a:solidFill>
                  <a:srgbClr val="008D7F"/>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 </a:t>
            </a:r>
            <a:r>
              <a:rPr lang="es-ES" sz="1200">
                <a:solidFill>
                  <a:srgbClr val="222222"/>
                </a:solidFill>
                <a:highlight>
                  <a:srgbClr val="FFFFFF"/>
                </a:highlight>
                <a:latin typeface="Source Sans Pro"/>
                <a:ea typeface="Source Sans Pro"/>
                <a:cs typeface="Source Sans Pro"/>
                <a:sym typeface="Source Sans Pro"/>
              </a:rPr>
              <a:t>para conseguir toda la </a:t>
            </a:r>
            <a:r>
              <a:rPr b="1" lang="es-ES" sz="1200">
                <a:solidFill>
                  <a:srgbClr val="222222"/>
                </a:solidFill>
                <a:highlight>
                  <a:srgbClr val="FFFFFF"/>
                </a:highlight>
                <a:latin typeface="Source Sans Pro"/>
                <a:ea typeface="Source Sans Pro"/>
                <a:cs typeface="Source Sans Pro"/>
                <a:sym typeface="Source Sans Pro"/>
              </a:rPr>
              <a:t>información disponible en cualquier fuente pública</a:t>
            </a:r>
            <a:r>
              <a:rPr lang="es-ES" sz="1200">
                <a:solidFill>
                  <a:srgbClr val="222222"/>
                </a:solidFill>
                <a:highlight>
                  <a:srgbClr val="FFFFFF"/>
                </a:highlight>
                <a:latin typeface="Source Sans Pro"/>
                <a:ea typeface="Source Sans Pro"/>
                <a:cs typeface="Source Sans Pro"/>
                <a:sym typeface="Source Sans Pro"/>
              </a:rPr>
              <a:t> sobre una empresa, persona física o cualquier otra cosa sobre la que queremos hacer una investigación</a:t>
            </a:r>
            <a:endParaRPr sz="1200">
              <a:solidFill>
                <a:srgbClr val="222222"/>
              </a:solidFill>
              <a:highlight>
                <a:srgbClr val="FFFFFF"/>
              </a:highlight>
              <a:latin typeface="Source Sans Pro"/>
              <a:ea typeface="Source Sans Pro"/>
              <a:cs typeface="Source Sans Pro"/>
              <a:sym typeface="Source Sans Pro"/>
            </a:endParaRPr>
          </a:p>
          <a:p>
            <a:pPr indent="0" lvl="0" marL="0" rtl="0" algn="l">
              <a:spcBef>
                <a:spcPts val="2000"/>
              </a:spcBef>
              <a:spcAft>
                <a:spcPts val="0"/>
              </a:spcAft>
              <a:buNone/>
            </a:pPr>
            <a:r>
              <a:t/>
            </a:r>
            <a:endParaRPr>
              <a:latin typeface="Calibri"/>
              <a:ea typeface="Calibri"/>
              <a:cs typeface="Calibri"/>
              <a:sym typeface="Calibri"/>
            </a:endParaRPr>
          </a:p>
        </p:txBody>
      </p:sp>
      <p:pic>
        <p:nvPicPr>
          <p:cNvPr id="111" name="Google Shape;111;p12"/>
          <p:cNvPicPr preferRelativeResize="0"/>
          <p:nvPr/>
        </p:nvPicPr>
        <p:blipFill>
          <a:blip r:embed="rId6">
            <a:alphaModFix/>
          </a:blip>
          <a:stretch>
            <a:fillRect/>
          </a:stretch>
        </p:blipFill>
        <p:spPr>
          <a:xfrm>
            <a:off x="253350" y="3657725"/>
            <a:ext cx="3841006" cy="2484100"/>
          </a:xfrm>
          <a:prstGeom prst="rect">
            <a:avLst/>
          </a:prstGeom>
          <a:noFill/>
          <a:ln>
            <a:noFill/>
          </a:ln>
        </p:spPr>
      </p:pic>
      <p:sp>
        <p:nvSpPr>
          <p:cNvPr id="112" name="Google Shape;112;p12"/>
          <p:cNvSpPr txBox="1"/>
          <p:nvPr/>
        </p:nvSpPr>
        <p:spPr>
          <a:xfrm>
            <a:off x="6639200" y="5966050"/>
            <a:ext cx="35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latin typeface="Calibri"/>
                <a:ea typeface="Calibri"/>
                <a:cs typeface="Calibri"/>
                <a:sym typeface="Calibri"/>
                <a:hlinkClick r:id="rId7"/>
              </a:rPr>
              <a:t>Artículos y herramientas OSINT</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3"/>
          <p:cNvSpPr txBox="1"/>
          <p:nvPr>
            <p:ph type="title"/>
          </p:nvPr>
        </p:nvSpPr>
        <p:spPr>
          <a:xfrm>
            <a:off x="1423750" y="1123700"/>
            <a:ext cx="9672900" cy="11826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a:t>
            </a:r>
            <a:endParaRPr/>
          </a:p>
          <a:p>
            <a:pPr indent="0" lvl="0" marL="0" rtl="0" algn="ctr">
              <a:spcBef>
                <a:spcPts val="0"/>
              </a:spcBef>
              <a:spcAft>
                <a:spcPts val="0"/>
              </a:spcAft>
              <a:buClr>
                <a:schemeClr val="dk1"/>
              </a:buClr>
              <a:buSzPct val="100000"/>
              <a:buFont typeface="Source Sans Pro"/>
              <a:buNone/>
            </a:pPr>
            <a:r>
              <a:rPr lang="es-ES"/>
              <a:t>(Búsqueda de información)</a:t>
            </a:r>
            <a:endParaRPr/>
          </a:p>
        </p:txBody>
      </p:sp>
      <p:sp>
        <p:nvSpPr>
          <p:cNvPr id="118" name="Google Shape;118;p13"/>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19" name="Google Shape;119;p13"/>
          <p:cNvSpPr txBox="1"/>
          <p:nvPr/>
        </p:nvSpPr>
        <p:spPr>
          <a:xfrm>
            <a:off x="4173700" y="3282400"/>
            <a:ext cx="3542700" cy="1878900"/>
          </a:xfrm>
          <a:prstGeom prst="rect">
            <a:avLst/>
          </a:prstGeom>
          <a:noFill/>
          <a:ln>
            <a:noFill/>
          </a:ln>
        </p:spPr>
        <p:txBody>
          <a:bodyPr anchorCtr="0" anchor="t" bIns="91425" lIns="91425" spcFirstLastPara="1" rIns="91425" wrap="square" tIns="91425">
            <a:spAutoFit/>
          </a:bodyPr>
          <a:lstStyle/>
          <a:p>
            <a:pPr indent="-381000" lvl="0" marL="457200" rtl="0" algn="l">
              <a:lnSpc>
                <a:spcPct val="119531"/>
              </a:lnSpc>
              <a:spcBef>
                <a:spcPts val="380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Shodan , Censys</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Google, Google Dorks</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Roboto"/>
              <a:buChar char="●"/>
            </a:pPr>
            <a:r>
              <a:rPr b="1" lang="es-ES" sz="2400">
                <a:solidFill>
                  <a:srgbClr val="202124"/>
                </a:solidFill>
                <a:highlight>
                  <a:schemeClr val="lt1"/>
                </a:highlight>
                <a:latin typeface="Source Sans Pro"/>
                <a:ea typeface="Source Sans Pro"/>
                <a:cs typeface="Source Sans Pro"/>
                <a:sym typeface="Source Sans Pro"/>
              </a:rPr>
              <a:t>DNSdumpster</a:t>
            </a:r>
            <a:r>
              <a:rPr b="1" lang="es-ES" sz="2400">
                <a:solidFill>
                  <a:srgbClr val="212121"/>
                </a:solidFill>
                <a:latin typeface="Source Sans Pro"/>
                <a:ea typeface="Source Sans Pro"/>
                <a:cs typeface="Source Sans Pro"/>
                <a:sym typeface="Source Sans Pro"/>
              </a:rPr>
              <a:t> </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FOCA</a:t>
            </a:r>
            <a:endParaRPr b="1" sz="2700">
              <a:solidFill>
                <a:srgbClr val="212121"/>
              </a:solidFill>
              <a:latin typeface="Roboto"/>
              <a:ea typeface="Roboto"/>
              <a:cs typeface="Roboto"/>
              <a:sym typeface="Roboto"/>
            </a:endParaRPr>
          </a:p>
        </p:txBody>
      </p:sp>
      <p:pic>
        <p:nvPicPr>
          <p:cNvPr id="120" name="Google Shape;120;p13"/>
          <p:cNvPicPr preferRelativeResize="0"/>
          <p:nvPr/>
        </p:nvPicPr>
        <p:blipFill>
          <a:blip r:embed="rId3">
            <a:alphaModFix/>
          </a:blip>
          <a:stretch>
            <a:fillRect/>
          </a:stretch>
        </p:blipFill>
        <p:spPr>
          <a:xfrm>
            <a:off x="303875" y="2786875"/>
            <a:ext cx="3688525" cy="2783675"/>
          </a:xfrm>
          <a:prstGeom prst="rect">
            <a:avLst/>
          </a:prstGeom>
          <a:noFill/>
          <a:ln>
            <a:noFill/>
          </a:ln>
        </p:spPr>
      </p:pic>
      <p:sp>
        <p:nvSpPr>
          <p:cNvPr id="121" name="Google Shape;121;p13"/>
          <p:cNvSpPr txBox="1"/>
          <p:nvPr/>
        </p:nvSpPr>
        <p:spPr>
          <a:xfrm>
            <a:off x="8011775" y="2743800"/>
            <a:ext cx="3688500" cy="3493500"/>
          </a:xfrm>
          <a:prstGeom prst="rect">
            <a:avLst/>
          </a:prstGeom>
          <a:noFill/>
          <a:ln>
            <a:noFill/>
          </a:ln>
        </p:spPr>
        <p:txBody>
          <a:bodyPr anchorCtr="0" anchor="t" bIns="91425" lIns="91425" spcFirstLastPara="1" rIns="91425" wrap="square" tIns="91425">
            <a:spAutoFit/>
          </a:bodyPr>
          <a:lstStyle/>
          <a:p>
            <a:pPr indent="-381000" lvl="0" marL="457200" rtl="0" algn="l">
              <a:lnSpc>
                <a:spcPct val="119531"/>
              </a:lnSpc>
              <a:spcBef>
                <a:spcPts val="380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OsintFramework  </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Maltego</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TheHarvester </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SpiderFoot </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Creepy </a:t>
            </a:r>
            <a:endParaRPr b="1" sz="2400">
              <a:solidFill>
                <a:srgbClr val="212121"/>
              </a:solidFill>
              <a:latin typeface="Source Sans Pro"/>
              <a:ea typeface="Source Sans Pro"/>
              <a:cs typeface="Source Sans Pro"/>
              <a:sym typeface="Source Sans Pro"/>
            </a:endParaRPr>
          </a:p>
          <a:p>
            <a:pPr indent="-381000" lvl="0" marL="457200" rtl="0" algn="l">
              <a:lnSpc>
                <a:spcPct val="119531"/>
              </a:lnSpc>
              <a:spcBef>
                <a:spcPts val="0"/>
              </a:spcBef>
              <a:spcAft>
                <a:spcPts val="0"/>
              </a:spcAft>
              <a:buClr>
                <a:srgbClr val="212121"/>
              </a:buClr>
              <a:buSzPts val="2400"/>
              <a:buFont typeface="Source Sans Pro"/>
              <a:buChar char="●"/>
            </a:pPr>
            <a:r>
              <a:rPr b="1" lang="es-ES" sz="2400">
                <a:solidFill>
                  <a:srgbClr val="212121"/>
                </a:solidFill>
                <a:latin typeface="Source Sans Pro"/>
                <a:ea typeface="Source Sans Pro"/>
                <a:cs typeface="Source Sans Pro"/>
                <a:sym typeface="Source Sans Pro"/>
              </a:rPr>
              <a:t>Social Links</a:t>
            </a:r>
            <a:endParaRPr b="1" sz="2400">
              <a:solidFill>
                <a:srgbClr val="212121"/>
              </a:solidFill>
              <a:latin typeface="Source Sans Pro"/>
              <a:ea typeface="Source Sans Pro"/>
              <a:cs typeface="Source Sans Pro"/>
              <a:sym typeface="Source Sans Pro"/>
            </a:endParaRPr>
          </a:p>
          <a:p>
            <a:pPr indent="0" lvl="0" marL="0" rtl="0" algn="l">
              <a:spcBef>
                <a:spcPts val="1900"/>
              </a:spcBef>
              <a:spcAft>
                <a:spcPts val="0"/>
              </a:spcAft>
              <a:buNone/>
            </a:pPr>
            <a:r>
              <a:t/>
            </a:r>
            <a:endParaRPr b="1" sz="2700">
              <a:solidFill>
                <a:srgbClr val="21212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199325" y="873900"/>
            <a:ext cx="893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 </a:t>
            </a:r>
            <a:endParaRPr/>
          </a:p>
        </p:txBody>
      </p:sp>
      <p:sp>
        <p:nvSpPr>
          <p:cNvPr id="127" name="Google Shape;127;p14"/>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28" name="Google Shape;128;p14"/>
          <p:cNvPicPr preferRelativeResize="0"/>
          <p:nvPr/>
        </p:nvPicPr>
        <p:blipFill rotWithShape="1">
          <a:blip r:embed="rId3">
            <a:alphaModFix/>
          </a:blip>
          <a:srcRect b="0" l="0" r="0" t="0"/>
          <a:stretch/>
        </p:blipFill>
        <p:spPr>
          <a:xfrm>
            <a:off x="2983400" y="1645500"/>
            <a:ext cx="4789100" cy="489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a:t>
            </a:r>
            <a:r>
              <a:rPr lang="es-ES"/>
              <a:t>.- Equipos expuestos en internet</a:t>
            </a:r>
            <a:endParaRPr/>
          </a:p>
        </p:txBody>
      </p:sp>
      <p:sp>
        <p:nvSpPr>
          <p:cNvPr id="134" name="Google Shape;134;p15"/>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135" name="Google Shape;135;p15"/>
          <p:cNvPicPr preferRelativeResize="0"/>
          <p:nvPr/>
        </p:nvPicPr>
        <p:blipFill>
          <a:blip r:embed="rId3">
            <a:alphaModFix/>
          </a:blip>
          <a:stretch>
            <a:fillRect/>
          </a:stretch>
        </p:blipFill>
        <p:spPr>
          <a:xfrm>
            <a:off x="5667000" y="1447325"/>
            <a:ext cx="5656725" cy="4425925"/>
          </a:xfrm>
          <a:prstGeom prst="rect">
            <a:avLst/>
          </a:prstGeom>
          <a:noFill/>
          <a:ln>
            <a:noFill/>
          </a:ln>
        </p:spPr>
      </p:pic>
      <p:pic>
        <p:nvPicPr>
          <p:cNvPr id="136" name="Google Shape;136;p15"/>
          <p:cNvPicPr preferRelativeResize="0"/>
          <p:nvPr/>
        </p:nvPicPr>
        <p:blipFill rotWithShape="1">
          <a:blip r:embed="rId4">
            <a:alphaModFix/>
          </a:blip>
          <a:srcRect b="0" l="0" r="0" t="0"/>
          <a:stretch/>
        </p:blipFill>
        <p:spPr>
          <a:xfrm>
            <a:off x="305275" y="1646025"/>
            <a:ext cx="5403026" cy="42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txBox="1"/>
          <p:nvPr>
            <p:ph type="title"/>
          </p:nvPr>
        </p:nvSpPr>
        <p:spPr>
          <a:xfrm>
            <a:off x="251400" y="764700"/>
            <a:ext cx="7885800" cy="576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Source Sans Pro"/>
              <a:buNone/>
            </a:pPr>
            <a:r>
              <a:rPr lang="es-ES"/>
              <a:t>3.- Equipos expuestos en internet</a:t>
            </a:r>
            <a:endParaRPr/>
          </a:p>
        </p:txBody>
      </p:sp>
      <p:sp>
        <p:nvSpPr>
          <p:cNvPr id="142" name="Google Shape;142;p16"/>
          <p:cNvSpPr txBox="1"/>
          <p:nvPr>
            <p:ph idx="12" type="sldNum"/>
          </p:nvPr>
        </p:nvSpPr>
        <p:spPr>
          <a:xfrm>
            <a:off x="8736463" y="6237312"/>
            <a:ext cx="2844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graphicFrame>
        <p:nvGraphicFramePr>
          <p:cNvPr id="143" name="Google Shape;143;p16"/>
          <p:cNvGraphicFramePr/>
          <p:nvPr/>
        </p:nvGraphicFramePr>
        <p:xfrm>
          <a:off x="952500" y="2286000"/>
          <a:ext cx="3000000" cy="3000000"/>
        </p:xfrm>
        <a:graphic>
          <a:graphicData uri="http://schemas.openxmlformats.org/drawingml/2006/table">
            <a:tbl>
              <a:tblPr>
                <a:noFill/>
                <a:tableStyleId>{568043E2-65F7-4880-B514-D0E3FE522999}</a:tableStyleId>
              </a:tblPr>
              <a:tblGrid>
                <a:gridCol w="5142700"/>
                <a:gridCol w="5142700"/>
              </a:tblGrid>
              <a:tr h="381000">
                <a:tc>
                  <a:txBody>
                    <a:bodyPr/>
                    <a:lstStyle/>
                    <a:p>
                      <a:pPr indent="0" lvl="0" marL="0" rtl="0" algn="ctr">
                        <a:spcBef>
                          <a:spcPts val="0"/>
                        </a:spcBef>
                        <a:spcAft>
                          <a:spcPts val="0"/>
                        </a:spcAft>
                        <a:buNone/>
                      </a:pPr>
                      <a:r>
                        <a:rPr b="1" lang="es-ES"/>
                        <a:t>Puerto tcp</a:t>
                      </a:r>
                      <a:endParaRPr b="1"/>
                    </a:p>
                  </a:txBody>
                  <a:tcPr marT="91425" marB="91425" marR="91425" marL="91425"/>
                </a:tc>
                <a:tc>
                  <a:txBody>
                    <a:bodyPr/>
                    <a:lstStyle/>
                    <a:p>
                      <a:pPr indent="0" lvl="0" marL="0" rtl="0" algn="ctr">
                        <a:spcBef>
                          <a:spcPts val="0"/>
                        </a:spcBef>
                        <a:spcAft>
                          <a:spcPts val="0"/>
                        </a:spcAft>
                        <a:buNone/>
                      </a:pPr>
                      <a:r>
                        <a:rPr b="1" lang="es-ES"/>
                        <a:t>Servicio</a:t>
                      </a:r>
                      <a:endParaRPr b="1"/>
                    </a:p>
                  </a:txBody>
                  <a:tcPr marT="91425" marB="91425" marR="91425" marL="91425"/>
                </a:tc>
              </a:tr>
              <a:tr h="381000">
                <a:tc>
                  <a:txBody>
                    <a:bodyPr/>
                    <a:lstStyle/>
                    <a:p>
                      <a:pPr indent="0" lvl="0" marL="0" rtl="0" algn="ctr">
                        <a:spcBef>
                          <a:spcPts val="0"/>
                        </a:spcBef>
                        <a:spcAft>
                          <a:spcPts val="0"/>
                        </a:spcAft>
                        <a:buNone/>
                      </a:pPr>
                      <a:r>
                        <a:rPr lang="es-ES"/>
                        <a:t>21</a:t>
                      </a:r>
                      <a:endParaRPr/>
                    </a:p>
                  </a:txBody>
                  <a:tcPr marT="91425" marB="91425" marR="91425" marL="91425"/>
                </a:tc>
                <a:tc>
                  <a:txBody>
                    <a:bodyPr/>
                    <a:lstStyle/>
                    <a:p>
                      <a:pPr indent="0" lvl="0" marL="0" rtl="0" algn="ctr">
                        <a:spcBef>
                          <a:spcPts val="0"/>
                        </a:spcBef>
                        <a:spcAft>
                          <a:spcPts val="0"/>
                        </a:spcAft>
                        <a:buNone/>
                      </a:pPr>
                      <a:r>
                        <a:rPr lang="es-ES"/>
                        <a:t>FTP</a:t>
                      </a:r>
                      <a:endParaRPr/>
                    </a:p>
                  </a:txBody>
                  <a:tcPr marT="91425" marB="91425" marR="91425" marL="91425"/>
                </a:tc>
              </a:tr>
              <a:tr h="381000">
                <a:tc>
                  <a:txBody>
                    <a:bodyPr/>
                    <a:lstStyle/>
                    <a:p>
                      <a:pPr indent="0" lvl="0" marL="0" rtl="0" algn="ctr">
                        <a:spcBef>
                          <a:spcPts val="0"/>
                        </a:spcBef>
                        <a:spcAft>
                          <a:spcPts val="0"/>
                        </a:spcAft>
                        <a:buNone/>
                      </a:pPr>
                      <a:r>
                        <a:rPr lang="es-ES"/>
                        <a:t>22</a:t>
                      </a:r>
                      <a:endParaRPr/>
                    </a:p>
                  </a:txBody>
                  <a:tcPr marT="91425" marB="91425" marR="91425" marL="91425"/>
                </a:tc>
                <a:tc>
                  <a:txBody>
                    <a:bodyPr/>
                    <a:lstStyle/>
                    <a:p>
                      <a:pPr indent="0" lvl="0" marL="0" rtl="0" algn="ctr">
                        <a:spcBef>
                          <a:spcPts val="0"/>
                        </a:spcBef>
                        <a:spcAft>
                          <a:spcPts val="0"/>
                        </a:spcAft>
                        <a:buNone/>
                      </a:pPr>
                      <a:r>
                        <a:rPr lang="es-ES"/>
                        <a:t>SSH</a:t>
                      </a:r>
                      <a:endParaRPr/>
                    </a:p>
                  </a:txBody>
                  <a:tcPr marT="91425" marB="91425" marR="91425" marL="91425"/>
                </a:tc>
              </a:tr>
              <a:tr h="381000">
                <a:tc>
                  <a:txBody>
                    <a:bodyPr/>
                    <a:lstStyle/>
                    <a:p>
                      <a:pPr indent="0" lvl="0" marL="0" rtl="0" algn="ctr">
                        <a:spcBef>
                          <a:spcPts val="0"/>
                        </a:spcBef>
                        <a:spcAft>
                          <a:spcPts val="0"/>
                        </a:spcAft>
                        <a:buNone/>
                      </a:pPr>
                      <a:r>
                        <a:rPr lang="es-ES"/>
                        <a:t>80</a:t>
                      </a:r>
                      <a:endParaRPr/>
                    </a:p>
                  </a:txBody>
                  <a:tcPr marT="91425" marB="91425" marR="91425" marL="91425"/>
                </a:tc>
                <a:tc>
                  <a:txBody>
                    <a:bodyPr/>
                    <a:lstStyle/>
                    <a:p>
                      <a:pPr indent="0" lvl="0" marL="0" rtl="0" algn="ctr">
                        <a:spcBef>
                          <a:spcPts val="0"/>
                        </a:spcBef>
                        <a:spcAft>
                          <a:spcPts val="0"/>
                        </a:spcAft>
                        <a:buNone/>
                      </a:pPr>
                      <a:r>
                        <a:rPr lang="es-ES"/>
                        <a:t>HTTP</a:t>
                      </a:r>
                      <a:endParaRPr/>
                    </a:p>
                  </a:txBody>
                  <a:tcPr marT="91425" marB="91425" marR="91425" marL="91425"/>
                </a:tc>
              </a:tr>
              <a:tr h="381000">
                <a:tc>
                  <a:txBody>
                    <a:bodyPr/>
                    <a:lstStyle/>
                    <a:p>
                      <a:pPr indent="0" lvl="0" marL="0" rtl="0" algn="ctr">
                        <a:spcBef>
                          <a:spcPts val="0"/>
                        </a:spcBef>
                        <a:spcAft>
                          <a:spcPts val="0"/>
                        </a:spcAft>
                        <a:buNone/>
                      </a:pPr>
                      <a:r>
                        <a:rPr lang="es-ES"/>
                        <a:t>443</a:t>
                      </a:r>
                      <a:endParaRPr/>
                    </a:p>
                  </a:txBody>
                  <a:tcPr marT="91425" marB="91425" marR="91425" marL="91425"/>
                </a:tc>
                <a:tc>
                  <a:txBody>
                    <a:bodyPr/>
                    <a:lstStyle/>
                    <a:p>
                      <a:pPr indent="0" lvl="0" marL="0" rtl="0" algn="ctr">
                        <a:spcBef>
                          <a:spcPts val="0"/>
                        </a:spcBef>
                        <a:spcAft>
                          <a:spcPts val="0"/>
                        </a:spcAft>
                        <a:buNone/>
                      </a:pPr>
                      <a:r>
                        <a:rPr lang="es-ES"/>
                        <a:t>HTPPS</a:t>
                      </a:r>
                      <a:endParaRPr/>
                    </a:p>
                  </a:txBody>
                  <a:tcPr marT="91425" marB="91425" marR="91425" marL="91425"/>
                </a:tc>
              </a:tr>
              <a:tr h="381000">
                <a:tc>
                  <a:txBody>
                    <a:bodyPr/>
                    <a:lstStyle/>
                    <a:p>
                      <a:pPr indent="0" lvl="0" marL="0" rtl="0" algn="ctr">
                        <a:spcBef>
                          <a:spcPts val="0"/>
                        </a:spcBef>
                        <a:spcAft>
                          <a:spcPts val="0"/>
                        </a:spcAft>
                        <a:buNone/>
                      </a:pPr>
                      <a:r>
                        <a:rPr lang="es-ES"/>
                        <a:t>102</a:t>
                      </a:r>
                      <a:endParaRPr/>
                    </a:p>
                  </a:txBody>
                  <a:tcPr marT="91425" marB="91425" marR="91425" marL="91425"/>
                </a:tc>
                <a:tc>
                  <a:txBody>
                    <a:bodyPr/>
                    <a:lstStyle/>
                    <a:p>
                      <a:pPr indent="0" lvl="0" marL="0" rtl="0" algn="ctr">
                        <a:spcBef>
                          <a:spcPts val="0"/>
                        </a:spcBef>
                        <a:spcAft>
                          <a:spcPts val="0"/>
                        </a:spcAft>
                        <a:buNone/>
                      </a:pPr>
                      <a:r>
                        <a:rPr lang="es-ES"/>
                        <a:t>Siemens</a:t>
                      </a:r>
                      <a:endParaRPr/>
                    </a:p>
                  </a:txBody>
                  <a:tcPr marT="91425" marB="91425" marR="91425" marL="91425"/>
                </a:tc>
              </a:tr>
              <a:tr h="381000">
                <a:tc>
                  <a:txBody>
                    <a:bodyPr/>
                    <a:lstStyle/>
                    <a:p>
                      <a:pPr indent="0" lvl="0" marL="0" rtl="0" algn="ctr">
                        <a:spcBef>
                          <a:spcPts val="0"/>
                        </a:spcBef>
                        <a:spcAft>
                          <a:spcPts val="0"/>
                        </a:spcAft>
                        <a:buNone/>
                      </a:pPr>
                      <a:r>
                        <a:rPr lang="es-ES"/>
                        <a:t>9600</a:t>
                      </a:r>
                      <a:endParaRPr/>
                    </a:p>
                  </a:txBody>
                  <a:tcPr marT="91425" marB="91425" marR="91425" marL="91425"/>
                </a:tc>
                <a:tc>
                  <a:txBody>
                    <a:bodyPr/>
                    <a:lstStyle/>
                    <a:p>
                      <a:pPr indent="0" lvl="0" marL="0" rtl="0" algn="ctr">
                        <a:spcBef>
                          <a:spcPts val="0"/>
                        </a:spcBef>
                        <a:spcAft>
                          <a:spcPts val="0"/>
                        </a:spcAft>
                        <a:buNone/>
                      </a:pPr>
                      <a:r>
                        <a:rPr lang="es-ES"/>
                        <a:t>Omron Fins</a:t>
                      </a:r>
                      <a:endParaRPr/>
                    </a:p>
                  </a:txBody>
                  <a:tcPr marT="91425" marB="91425" marR="91425" marL="91425"/>
                </a:tc>
              </a:tr>
            </a:tbl>
          </a:graphicData>
        </a:graphic>
      </p:graphicFrame>
      <p:pic>
        <p:nvPicPr>
          <p:cNvPr id="144" name="Google Shape;144;p16"/>
          <p:cNvPicPr preferRelativeResize="0"/>
          <p:nvPr/>
        </p:nvPicPr>
        <p:blipFill>
          <a:blip r:embed="rId3">
            <a:alphaModFix/>
          </a:blip>
          <a:stretch>
            <a:fillRect/>
          </a:stretch>
        </p:blipFill>
        <p:spPr>
          <a:xfrm>
            <a:off x="4299738" y="5314020"/>
            <a:ext cx="3590925" cy="78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